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4114800" cy="2743200"/>
  <p:notesSz cx="6858000" cy="9144000"/>
  <p:defaultTextStyle>
    <a:defPPr>
      <a:defRPr lang="en-US"/>
    </a:defPPr>
    <a:lvl1pPr marL="0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1pPr>
    <a:lvl2pPr marL="175822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2pPr>
    <a:lvl3pPr marL="351645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3pPr>
    <a:lvl4pPr marL="527466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4pPr>
    <a:lvl5pPr marL="703289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5pPr>
    <a:lvl6pPr marL="879111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6pPr>
    <a:lvl7pPr marL="1054934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7pPr>
    <a:lvl8pPr marL="1230756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8pPr>
    <a:lvl9pPr marL="1406578" algn="l" defTabSz="351645" rtl="0" eaLnBrk="1" latinLnBrk="0" hangingPunct="1">
      <a:defRPr sz="6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3"/>
    <a:srgbClr val="C7CED1"/>
    <a:srgbClr val="B4B9BF"/>
    <a:srgbClr val="9DC23B"/>
    <a:srgbClr val="0093D0"/>
    <a:srgbClr val="00A5B5"/>
    <a:srgbClr val="EB093C"/>
    <a:srgbClr val="052049"/>
    <a:srgbClr val="71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4"/>
    <p:restoredTop sz="82022"/>
  </p:normalViewPr>
  <p:slideViewPr>
    <p:cSldViewPr snapToGrid="0" snapToObjects="1">
      <p:cViewPr varScale="1">
        <p:scale>
          <a:sx n="251" d="100"/>
          <a:sy n="25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D276E-FD40-F34A-A90E-2B46540DE629}" type="datetimeFigureOut">
              <a:rPr lang="en-US" smtClean="0">
                <a:latin typeface="Helvetica Neue" panose="02000503000000020004" pitchFamily="2" charset="0"/>
              </a:rPr>
              <a:t>12/13/21</a:t>
            </a:fld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9089A-B88F-DC4E-B3B3-02BBED21E530}" type="slidenum">
              <a:rPr lang="en-US" smtClean="0">
                <a:latin typeface="Helvetica Neue" panose="02000503000000020004" pitchFamily="2" charset="0"/>
              </a:rPr>
              <a:t>‹#›</a:t>
            </a:fld>
            <a:endParaRPr lang="en-US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0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" panose="02000503000000020004" pitchFamily="2" charset="0"/>
              </a:defRPr>
            </a:lvl1pPr>
          </a:lstStyle>
          <a:p>
            <a:fld id="{694C5062-4FF3-1B46-BD56-CBEAED56544C}" type="datetimeFigureOut">
              <a:rPr lang="en-US" smtClean="0"/>
              <a:pPr/>
              <a:t>12/13/21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" panose="02000503000000020004" pitchFamily="2" charset="0"/>
              </a:defRPr>
            </a:lvl1pPr>
          </a:lstStyle>
          <a:p>
            <a:fld id="{EA019940-8C53-994B-943D-94CFDC14FF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645" rtl="0" eaLnBrk="1" latinLnBrk="0" hangingPunct="1">
      <a:defRPr sz="462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1pPr>
    <a:lvl2pPr marL="175822" algn="l" defTabSz="351645" rtl="0" eaLnBrk="1" latinLnBrk="0" hangingPunct="1">
      <a:defRPr sz="462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2pPr>
    <a:lvl3pPr marL="351645" algn="l" defTabSz="351645" rtl="0" eaLnBrk="1" latinLnBrk="0" hangingPunct="1">
      <a:defRPr sz="462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3pPr>
    <a:lvl4pPr marL="527466" algn="l" defTabSz="351645" rtl="0" eaLnBrk="1" latinLnBrk="0" hangingPunct="1">
      <a:defRPr sz="462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4pPr>
    <a:lvl5pPr marL="703289" algn="l" defTabSz="351645" rtl="0" eaLnBrk="1" latinLnBrk="0" hangingPunct="1">
      <a:defRPr sz="462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5pPr>
    <a:lvl6pPr marL="879111" algn="l" defTabSz="351645" rtl="0" eaLnBrk="1" latinLnBrk="0" hangingPunct="1">
      <a:defRPr sz="462" kern="1200">
        <a:solidFill>
          <a:schemeClr val="tx1"/>
        </a:solidFill>
        <a:latin typeface="+mn-lt"/>
        <a:ea typeface="+mn-ea"/>
        <a:cs typeface="+mn-cs"/>
      </a:defRPr>
    </a:lvl6pPr>
    <a:lvl7pPr marL="1054934" algn="l" defTabSz="351645" rtl="0" eaLnBrk="1" latinLnBrk="0" hangingPunct="1">
      <a:defRPr sz="462" kern="1200">
        <a:solidFill>
          <a:schemeClr val="tx1"/>
        </a:solidFill>
        <a:latin typeface="+mn-lt"/>
        <a:ea typeface="+mn-ea"/>
        <a:cs typeface="+mn-cs"/>
      </a:defRPr>
    </a:lvl7pPr>
    <a:lvl8pPr marL="1230756" algn="l" defTabSz="351645" rtl="0" eaLnBrk="1" latinLnBrk="0" hangingPunct="1">
      <a:defRPr sz="462" kern="1200">
        <a:solidFill>
          <a:schemeClr val="tx1"/>
        </a:solidFill>
        <a:latin typeface="+mn-lt"/>
        <a:ea typeface="+mn-ea"/>
        <a:cs typeface="+mn-cs"/>
      </a:defRPr>
    </a:lvl8pPr>
    <a:lvl9pPr marL="1406578" algn="l" defTabSz="351645" rtl="0" eaLnBrk="1" latinLnBrk="0" hangingPunct="1">
      <a:defRPr sz="4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To prepare this file for posting in the campus digital signs network export it as a JPG.</a:t>
            </a: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From the </a:t>
            </a:r>
            <a:r>
              <a:rPr kumimoji="0" lang="en-US" sz="1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Powerpoint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 application menu select:  </a:t>
            </a: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File  &gt;  Export…  &gt;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EB093C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JPG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 (Confirm the default slide setting as 2400 Wide x 1600 High)</a:t>
            </a: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The digital signs network cannot accept PDF, or other formats, exported from </a:t>
            </a:r>
            <a:r>
              <a:rPr kumimoji="0" lang="en-US" sz="16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Powerpoint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t>.</a:t>
            </a:r>
          </a:p>
          <a:p>
            <a:pPr marL="0" marR="0" lvl="0" indent="0" algn="l" defTabSz="351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19940-8C53-994B-943D-94CFDC14F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48945"/>
            <a:ext cx="3086100" cy="955040"/>
          </a:xfrm>
          <a:prstGeom prst="rect">
            <a:avLst/>
          </a:prstGeom>
        </p:spPr>
        <p:txBody>
          <a:bodyPr anchor="b"/>
          <a:lstStyle>
            <a:lvl1pPr algn="ctr">
              <a:defRPr sz="1296" b="0" i="0">
                <a:latin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1440815"/>
            <a:ext cx="3086100" cy="662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19" b="0" i="0">
                <a:latin typeface="Helvetica Neue" panose="02000503000000020004" pitchFamily="2" charset="0"/>
              </a:defRPr>
            </a:lvl1pPr>
            <a:lvl2pPr marL="98792" indent="0" algn="ctr">
              <a:buNone/>
              <a:defRPr sz="432"/>
            </a:lvl2pPr>
            <a:lvl3pPr marL="197584" indent="0" algn="ctr">
              <a:buNone/>
              <a:defRPr sz="389"/>
            </a:lvl3pPr>
            <a:lvl4pPr marL="296375" indent="0" algn="ctr">
              <a:buNone/>
              <a:defRPr sz="346"/>
            </a:lvl4pPr>
            <a:lvl5pPr marL="395167" indent="0" algn="ctr">
              <a:buNone/>
              <a:defRPr sz="346"/>
            </a:lvl5pPr>
            <a:lvl6pPr marL="493959" indent="0" algn="ctr">
              <a:buNone/>
              <a:defRPr sz="346"/>
            </a:lvl6pPr>
            <a:lvl7pPr marL="592751" indent="0" algn="ctr">
              <a:buNone/>
              <a:defRPr sz="346"/>
            </a:lvl7pPr>
            <a:lvl8pPr marL="691542" indent="0" algn="ctr">
              <a:buNone/>
              <a:defRPr sz="346"/>
            </a:lvl8pPr>
            <a:lvl9pPr marL="790334" indent="0" algn="ctr">
              <a:buNone/>
              <a:defRPr sz="346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8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– Shape –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959845" y="909625"/>
            <a:ext cx="1012078" cy="581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193305"/>
            <a:ext cx="1715507" cy="4168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90027" y="1956445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0027" y="2060526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369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– Picture –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2959846" y="909625"/>
            <a:ext cx="1012078" cy="5749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5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030610"/>
            <a:ext cx="1715507" cy="5795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6154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– Picture –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193305"/>
            <a:ext cx="1715507" cy="4168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90027" y="1956445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0027" y="2060526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9" name="Picture Placeholder 35">
            <a:extLst>
              <a:ext uri="{FF2B5EF4-FFF2-40B4-BE49-F238E27FC236}">
                <a16:creationId xmlns:a16="http://schemas.microsoft.com/office/drawing/2014/main" id="{4CDF4F1B-DA32-C649-A49E-52E01903EF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59846" y="909625"/>
            <a:ext cx="1012078" cy="5749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5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– Shape –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DA616B-1D55-0F46-8A6A-40E9147F5307}"/>
              </a:ext>
            </a:extLst>
          </p:cNvPr>
          <p:cNvSpPr/>
          <p:nvPr userDrawn="1"/>
        </p:nvSpPr>
        <p:spPr>
          <a:xfrm>
            <a:off x="2133966" y="889000"/>
            <a:ext cx="1837959" cy="1721195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193305"/>
            <a:ext cx="1715507" cy="4168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90027" y="1956445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0027" y="2060526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432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– Shape –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959845" y="909625"/>
            <a:ext cx="1012078" cy="58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1813911"/>
            <a:ext cx="1715507" cy="7962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999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– Shape –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959845" y="909625"/>
            <a:ext cx="1012078" cy="58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030610"/>
            <a:ext cx="1715507" cy="5795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2321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– Picture –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1813911"/>
            <a:ext cx="1715507" cy="7962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5" name="Picture Placeholder 35">
            <a:extLst>
              <a:ext uri="{FF2B5EF4-FFF2-40B4-BE49-F238E27FC236}">
                <a16:creationId xmlns:a16="http://schemas.microsoft.com/office/drawing/2014/main" id="{8467AD0D-E9F8-6B48-B02F-542AC9B1B4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9846" y="887506"/>
            <a:ext cx="1012078" cy="6036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5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9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– Picture –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99440F0-3A49-BB45-8895-0F6EF447DE3E}"/>
              </a:ext>
            </a:extLst>
          </p:cNvPr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8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2959846" y="887506"/>
            <a:ext cx="1012078" cy="6036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5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030610"/>
            <a:ext cx="1715507" cy="5795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5954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– Picture –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8EED4F-D095-4C4A-B17D-B8A3F3B4FA0F}"/>
              </a:ext>
            </a:extLst>
          </p:cNvPr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1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2959846" y="909624"/>
            <a:ext cx="1012078" cy="5815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45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193305"/>
            <a:ext cx="1715507" cy="4168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7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90027" y="1956445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0027" y="2060526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5109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– Shape –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59845" y="909625"/>
            <a:ext cx="1012078" cy="58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1813911"/>
            <a:ext cx="1715507" cy="7962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301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– Shape –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959845" y="909625"/>
            <a:ext cx="1012078" cy="581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33966" y="1491202"/>
            <a:ext cx="1837959" cy="1118993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33966" y="2376791"/>
            <a:ext cx="1837959" cy="233404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6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237699" y="1594833"/>
            <a:ext cx="1627070" cy="162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900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653" b="1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Wednesday, October 15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237699" y="1813911"/>
            <a:ext cx="1627070" cy="5519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435" b="0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Time &amp; Location and/or viewing location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37699" y="2425074"/>
            <a:ext cx="1627070" cy="1259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5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For more information, visit </a:t>
            </a:r>
            <a:r>
              <a:rPr lang="en-US" dirty="0" err="1"/>
              <a:t>calendar.ucsf.edu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94873" y="125523"/>
            <a:ext cx="2764974" cy="13656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31783" y="125523"/>
            <a:ext cx="63090" cy="1365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b="0" i="0" dirty="0">
              <a:latin typeface="Helvetica Neue" panose="02000503000000020004" pitchFamily="2" charset="0"/>
            </a:endParaRPr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290027" y="1536408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3" name="Title 25"/>
          <p:cNvSpPr>
            <a:spLocks noGrp="1"/>
          </p:cNvSpPr>
          <p:nvPr>
            <p:ph type="title" hasCustomPrompt="1"/>
          </p:nvPr>
        </p:nvSpPr>
        <p:spPr>
          <a:xfrm>
            <a:off x="290026" y="546355"/>
            <a:ext cx="2387097" cy="5303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1575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Lecture Poster Title</a:t>
            </a:r>
          </a:p>
        </p:txBody>
      </p: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290027" y="164048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90027" y="2030610"/>
            <a:ext cx="1715507" cy="5795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 baseline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 of the lecture/event or other relevant information if needed.</a:t>
            </a: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90027" y="1746427"/>
            <a:ext cx="1715507" cy="84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675" baseline="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105714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211429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17143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422857" indent="0">
              <a:buNone/>
              <a:defRPr sz="489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290027" y="1850508"/>
            <a:ext cx="1715507" cy="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63" b="0" i="0">
                <a:solidFill>
                  <a:srgbClr val="05204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buNone/>
              <a:defRPr sz="326">
                <a:solidFill>
                  <a:srgbClr val="05204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Title, Affiliation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90027" y="1079408"/>
            <a:ext cx="2387409" cy="162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788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105714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211429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317143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422857" indent="0">
              <a:lnSpc>
                <a:spcPct val="90000"/>
              </a:lnSpc>
              <a:buNone/>
              <a:defRPr sz="545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6499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3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4" r:id="rId11"/>
    <p:sldLayoutId id="2147483715" r:id="rId12"/>
  </p:sldLayoutIdLst>
  <p:txStyles>
    <p:titleStyle>
      <a:lvl1pPr algn="l" defTabSz="197584" rtl="0" eaLnBrk="1" latinLnBrk="0" hangingPunct="1">
        <a:lnSpc>
          <a:spcPct val="90000"/>
        </a:lnSpc>
        <a:spcBef>
          <a:spcPct val="0"/>
        </a:spcBef>
        <a:buNone/>
        <a:defRPr sz="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96" indent="-49396" algn="l" defTabSz="197584" rtl="0" eaLnBrk="1" latinLnBrk="0" hangingPunct="1">
        <a:lnSpc>
          <a:spcPct val="90000"/>
        </a:lnSpc>
        <a:spcBef>
          <a:spcPts val="216"/>
        </a:spcBef>
        <a:buFont typeface="Arial" panose="020B0604020202020204" pitchFamily="34" charset="0"/>
        <a:buChar char="•"/>
        <a:defRPr sz="605" kern="1200">
          <a:solidFill>
            <a:schemeClr val="tx1"/>
          </a:solidFill>
          <a:latin typeface="+mn-lt"/>
          <a:ea typeface="+mn-ea"/>
          <a:cs typeface="+mn-cs"/>
        </a:defRPr>
      </a:lvl1pPr>
      <a:lvl2pPr marL="148188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519" kern="1200">
          <a:solidFill>
            <a:schemeClr val="tx1"/>
          </a:solidFill>
          <a:latin typeface="+mn-lt"/>
          <a:ea typeface="+mn-ea"/>
          <a:cs typeface="+mn-cs"/>
        </a:defRPr>
      </a:lvl2pPr>
      <a:lvl3pPr marL="246979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432" kern="1200">
          <a:solidFill>
            <a:schemeClr val="tx1"/>
          </a:solidFill>
          <a:latin typeface="+mn-lt"/>
          <a:ea typeface="+mn-ea"/>
          <a:cs typeface="+mn-cs"/>
        </a:defRPr>
      </a:lvl3pPr>
      <a:lvl4pPr marL="345771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4pPr>
      <a:lvl5pPr marL="444563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5pPr>
      <a:lvl6pPr marL="543355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6pPr>
      <a:lvl7pPr marL="642147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7pPr>
      <a:lvl8pPr marL="740938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8pPr>
      <a:lvl9pPr marL="839730" indent="-49396" algn="l" defTabSz="197584" rtl="0" eaLnBrk="1" latinLnBrk="0" hangingPunct="1">
        <a:lnSpc>
          <a:spcPct val="90000"/>
        </a:lnSpc>
        <a:spcBef>
          <a:spcPts val="108"/>
        </a:spcBef>
        <a:buFont typeface="Arial" panose="020B0604020202020204" pitchFamily="34" charset="0"/>
        <a:buChar char="•"/>
        <a:defRPr sz="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1pPr>
      <a:lvl2pPr marL="98792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2pPr>
      <a:lvl3pPr marL="197584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3pPr>
      <a:lvl4pPr marL="296375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4pPr>
      <a:lvl5pPr marL="395167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5pPr>
      <a:lvl6pPr marL="493959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6pPr>
      <a:lvl7pPr marL="592751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7pPr>
      <a:lvl8pPr marL="691542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8pPr>
      <a:lvl9pPr marL="790334" algn="l" defTabSz="197584" rtl="0" eaLnBrk="1" latinLnBrk="0" hangingPunct="1">
        <a:defRPr sz="3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sfnursing.csod.com/samldefault.aspx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ucsf.zoom.us/webinar/register/WN_gQZYa1onTruM-6-sa-aBRg" TargetMode="External"/><Relationship Id="rId10" Type="http://schemas.openxmlformats.org/officeDocument/2006/relationships/image" Target="../media/image4.em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C7AF20B-1E4A-154B-8335-AC63F6BE0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158" t="-38121" r="-27148" b="-36092"/>
          <a:stretch/>
        </p:blipFill>
        <p:spPr>
          <a:xfrm>
            <a:off x="253104" y="158771"/>
            <a:ext cx="519036" cy="38858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7699" y="1475764"/>
            <a:ext cx="1627070" cy="162791"/>
          </a:xfrm>
        </p:spPr>
        <p:txBody>
          <a:bodyPr/>
          <a:lstStyle/>
          <a:p>
            <a:r>
              <a:rPr lang="en-US" dirty="0"/>
              <a:t>January 25, 2022 @12-1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37699" y="1629541"/>
            <a:ext cx="1627070" cy="856015"/>
          </a:xfrm>
        </p:spPr>
        <p:txBody>
          <a:bodyPr>
            <a:normAutofit fontScale="25000" lnSpcReduction="20000"/>
          </a:bodyPr>
          <a:lstStyle/>
          <a:p>
            <a:pPr algn="l" rtl="0" fontAlgn="base"/>
            <a:r>
              <a:rPr lang="en-US" sz="1600" b="0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 </a:t>
            </a:r>
            <a:r>
              <a:rPr lang="en-US" sz="16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A couple </a:t>
            </a:r>
            <a:r>
              <a:rPr lang="en-US" sz="1600" b="1" u="sng" dirty="0">
                <a:solidFill>
                  <a:srgbClr val="000000"/>
                </a:solidFill>
                <a:highlight>
                  <a:srgbClr val="FFFF00"/>
                </a:highlight>
                <a:latin typeface="Arial Nova Light" panose="020B0604020202020204" pitchFamily="34" charset="0"/>
              </a:rPr>
              <a:t>s</a:t>
            </a:r>
            <a:r>
              <a:rPr lang="en-US" sz="16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teps to register in  advance</a:t>
            </a:r>
            <a:r>
              <a:rPr lang="en-US" sz="1600" b="0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: 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 </a:t>
            </a:r>
            <a:b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  1. To get the zoom link, sign up at: </a:t>
            </a:r>
            <a:r>
              <a:rPr lang="en-US" sz="1600" b="0" i="0" dirty="0">
                <a:effectLst/>
                <a:highlight>
                  <a:srgbClr val="FFFF00"/>
                </a:highlight>
                <a:latin typeface="Arial Nova Light" panose="020B0604020202020204" pitchFamily="34" charset="0"/>
                <a:hlinkClick r:id="rId5"/>
              </a:rPr>
              <a:t>https://ucsf.zoom.us/webinar/register/WN_gQZYa1onTruM-6-sa-aBRg</a:t>
            </a:r>
            <a:endParaRPr lang="en-US" sz="1600" b="0" i="0" dirty="0">
              <a:effectLst/>
              <a:highlight>
                <a:srgbClr val="FFFF00"/>
              </a:highlight>
              <a:latin typeface="Arial Nova Light" panose="020B0604020202020204" pitchFamily="34" charset="0"/>
            </a:endParaRPr>
          </a:p>
          <a:p>
            <a:pPr algn="l" rtl="0" fontAlgn="base"/>
            <a:b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2. Pre-register with </a:t>
            </a:r>
            <a:r>
              <a:rPr lang="en-US" sz="16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inex</a:t>
            </a: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 to get </a:t>
            </a:r>
            <a:r>
              <a:rPr lang="en-US" sz="1600" b="0" i="0" dirty="0">
                <a:solidFill>
                  <a:srgbClr val="201F1E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1 Contact Hour for UCSF RN/NP/CRNA/CNMs</a:t>
            </a:r>
            <a:b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 </a:t>
            </a:r>
            <a:b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</a:br>
            <a:r>
              <a:rPr lang="en-US" sz="1600" b="0" i="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  <a:hlinkClick r:id="rId6"/>
              </a:rPr>
              <a:t>https://ucsfnursing.csod.com/samldefault.aspx</a:t>
            </a:r>
            <a:b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Search by title:  UCSF APP Grand Rounds: Revolutionizing Access to Person-Centered Mental Health Care; </a:t>
            </a:r>
          </a:p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 Nova Light" panose="020B0604020202020204" pitchFamily="34" charset="0"/>
              </a:rPr>
              <a:t>Category 2 CME for PA, no additional registration required </a:t>
            </a:r>
          </a:p>
          <a:p>
            <a:endParaRPr lang="en-US" sz="500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7699" y="2365861"/>
            <a:ext cx="1627070" cy="185121"/>
          </a:xfrm>
        </p:spPr>
        <p:txBody>
          <a:bodyPr/>
          <a:lstStyle/>
          <a:p>
            <a:r>
              <a:rPr lang="en-US" sz="400" dirty="0"/>
              <a:t>For more information, please visit  UCSF APP Education Committee </a:t>
            </a:r>
            <a:r>
              <a:rPr lang="en-US" sz="400" dirty="0" err="1"/>
              <a:t>website:https</a:t>
            </a:r>
            <a:r>
              <a:rPr lang="en-US" sz="400" dirty="0"/>
              <a:t>://advancedpractice.ucsf.edu/app-education-committee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50" dirty="0"/>
              <a:t>Matt Tierney, ANP, PMHNP, CARN-AP, FAAN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UCSF APP Grand Rounds: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0031" y="1915142"/>
            <a:ext cx="1755504" cy="712147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presentation will feature how systemic inequities and stigma inform the under-identification and under-treatment of mental health and substance related problems, and will encourage attendees to consider ways to address those inequities through individual and collective actions.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R</a:t>
            </a:r>
            <a:r>
              <a:rPr lang="en-US" sz="11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aramond" panose="02020404030301010803" pitchFamily="18" charset="0"/>
              </a:rPr>
              <a:t>evolutionizing Access to Person-Centered Mental Health </a:t>
            </a:r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C</a:t>
            </a:r>
            <a:r>
              <a:rPr lang="en-US" sz="11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Garamond" panose="02020404030301010803" pitchFamily="18" charset="0"/>
              </a:rPr>
              <a:t>are</a:t>
            </a:r>
            <a:endParaRPr lang="en-US" sz="1100" dirty="0">
              <a:highlight>
                <a:srgbClr val="FFFF00"/>
              </a:highlight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47379" y="416701"/>
            <a:ext cx="942776" cy="59701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dirty="0">
              <a:latin typeface="Helvetica Neue" panose="02000503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10789" y="442046"/>
            <a:ext cx="890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lines max for the title. Decrease font size as needed.</a:t>
            </a:r>
          </a:p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3 lines are used, be sure you move the Subtitle down.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204603" y="605301"/>
            <a:ext cx="84310" cy="0"/>
          </a:xfrm>
          <a:prstGeom prst="line">
            <a:avLst/>
          </a:prstGeom>
          <a:ln w="31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31438" y="2296965"/>
            <a:ext cx="942776" cy="4408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dirty="0">
              <a:latin typeface="Helvetica Neue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1677" y="2328346"/>
            <a:ext cx="80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Colors are locked to preserve design. Go to ”New Slide” tab to see all color options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147379" y="1250185"/>
            <a:ext cx="942776" cy="117214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dirty="0">
              <a:latin typeface="Helvetica Neue" panose="02000503000000020004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-204603" y="1489307"/>
            <a:ext cx="81801" cy="0"/>
          </a:xfrm>
          <a:prstGeom prst="line">
            <a:avLst/>
          </a:prstGeom>
          <a:ln w="31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079178" y="1302482"/>
            <a:ext cx="80637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Poster Best Practices:</a:t>
            </a:r>
          </a:p>
          <a:p>
            <a:pPr marL="77731" indent="-77731">
              <a:buFont typeface="Arial" charset="0"/>
              <a:buChar char="•"/>
            </a:pPr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content simple and brief</a:t>
            </a:r>
          </a:p>
          <a:p>
            <a:pPr marL="77731" indent="-77731">
              <a:buFont typeface="Arial" charset="0"/>
              <a:buChar char="•"/>
            </a:pPr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to “New Slide” tab if you need to include more than one speaker</a:t>
            </a:r>
          </a:p>
          <a:p>
            <a:pPr marL="77731" indent="-77731">
              <a:buFont typeface="Arial" charset="0"/>
              <a:buChar char="•"/>
            </a:pPr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link to </a:t>
            </a:r>
            <a:r>
              <a:rPr lang="en-US" sz="45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calendar.ucsf.edu</a:t>
            </a:r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additional details</a:t>
            </a:r>
          </a:p>
          <a:p>
            <a:pPr marL="202101" lvl="1" indent="-77731">
              <a:buFont typeface="Arial" charset="0"/>
              <a:buChar char="•"/>
            </a:pPr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 too long? Shorten it at </a:t>
            </a:r>
            <a:r>
              <a:rPr lang="en-US" sz="45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tiny.ucsf.edu</a:t>
            </a:r>
            <a:endParaRPr lang="en-US" sz="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47128" y="2485563"/>
            <a:ext cx="84310" cy="0"/>
          </a:xfrm>
          <a:prstGeom prst="line">
            <a:avLst/>
          </a:prstGeom>
          <a:ln w="31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31438" y="-79822"/>
            <a:ext cx="942776" cy="203626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dirty="0">
              <a:latin typeface="Helvetica Neue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677" y="-41298"/>
            <a:ext cx="8063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can use your official logo here or use your official logo above the title in white, as shown..</a:t>
            </a:r>
          </a:p>
          <a:p>
            <a:endParaRPr lang="en-US" sz="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maintain clear space around the logo.</a:t>
            </a:r>
          </a:p>
          <a:p>
            <a:endParaRPr lang="en-US" sz="4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4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logo box below if you prefer.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247128" y="178232"/>
            <a:ext cx="84310" cy="0"/>
          </a:xfrm>
          <a:prstGeom prst="line">
            <a:avLst/>
          </a:prstGeom>
          <a:ln w="31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6" t="-50510" r="-14987" b="-44455"/>
          <a:stretch/>
        </p:blipFill>
        <p:spPr>
          <a:xfrm>
            <a:off x="4511341" y="817313"/>
            <a:ext cx="582969" cy="2310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31438" y="1536092"/>
            <a:ext cx="942776" cy="4203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" dirty="0">
              <a:latin typeface="Helvetica Neue" panose="02000503000000020004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683" t="-53995" r="-20341" b="-44662"/>
          <a:stretch/>
        </p:blipFill>
        <p:spPr>
          <a:xfrm>
            <a:off x="4504646" y="1620934"/>
            <a:ext cx="596358" cy="2257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FE0FC95-3F5E-EB48-91BC-AAB2F86F0A29}"/>
              </a:ext>
            </a:extLst>
          </p:cNvPr>
          <p:cNvSpPr txBox="1"/>
          <p:nvPr/>
        </p:nvSpPr>
        <p:spPr>
          <a:xfrm>
            <a:off x="332972" y="-287200"/>
            <a:ext cx="1407363" cy="1897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3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must export as a JPG file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CFF2F2-0214-FF4F-A44F-CD63D1B88E5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20850" t="-29861" r="-12827" b="-14446"/>
          <a:stretch/>
        </p:blipFill>
        <p:spPr>
          <a:xfrm>
            <a:off x="4596312" y="1088484"/>
            <a:ext cx="477135" cy="35898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DD4A6B-83CA-4616-B090-1F5B7C3FE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61" y="224443"/>
            <a:ext cx="682580" cy="194595"/>
          </a:xfrm>
          <a:prstGeom prst="rect">
            <a:avLst/>
          </a:prstGeom>
        </p:spPr>
      </p:pic>
      <p:pic>
        <p:nvPicPr>
          <p:cNvPr id="11" name="Picture 10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5758DD91-6F48-4D80-9C86-B229E7438B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5330" y="321740"/>
            <a:ext cx="458730" cy="687751"/>
          </a:xfrm>
          <a:prstGeom prst="rect">
            <a:avLst/>
          </a:prstGeom>
        </p:spPr>
      </p:pic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1442DB04-15C6-41C4-B482-F016E93764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4279" y="1063304"/>
            <a:ext cx="440831" cy="4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2738"/>
      </p:ext>
    </p:extLst>
  </p:cSld>
  <p:clrMapOvr>
    <a:masterClrMapping/>
  </p:clrMapOvr>
</p:sld>
</file>

<file path=ppt/theme/theme1.xml><?xml version="1.0" encoding="utf-8"?>
<a:theme xmlns:a="http://schemas.openxmlformats.org/drawingml/2006/main" name="UCSFTheme">
  <a:themeElements>
    <a:clrScheme name="USCF EVENT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84C135"/>
      </a:accent3>
      <a:accent4>
        <a:srgbClr val="B3E2E7"/>
      </a:accent4>
      <a:accent5>
        <a:srgbClr val="0F388A"/>
      </a:accent5>
      <a:accent6>
        <a:srgbClr val="8A8BE3"/>
      </a:accent6>
      <a:hlink>
        <a:srgbClr val="178CCB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CSFTheme" id="{54049D89-9D44-5A45-9074-2E344C7B4732}" vid="{F1F8D4DF-9F3F-3644-8DCA-F3935A4FCA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UCSFTheme</Template>
  <TotalTime>4632</TotalTime>
  <Words>388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Light</vt:lpstr>
      <vt:lpstr>Garamond</vt:lpstr>
      <vt:lpstr>Helvetica Neue</vt:lpstr>
      <vt:lpstr>UCSFTheme</vt:lpstr>
      <vt:lpstr>UCSF APP Grand Rounds: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Schwertly</dc:creator>
  <cp:lastModifiedBy>Michael O'Neill</cp:lastModifiedBy>
  <cp:revision>83</cp:revision>
  <cp:lastPrinted>2017-08-28T22:58:19Z</cp:lastPrinted>
  <dcterms:created xsi:type="dcterms:W3CDTF">2017-08-14T14:54:34Z</dcterms:created>
  <dcterms:modified xsi:type="dcterms:W3CDTF">2021-12-14T03:04:21Z</dcterms:modified>
</cp:coreProperties>
</file>