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55"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2" r:id="rId17"/>
    <p:sldId id="275" r:id="rId18"/>
    <p:sldId id="276" r:id="rId19"/>
    <p:sldId id="336" r:id="rId20"/>
    <p:sldId id="280" r:id="rId21"/>
    <p:sldId id="281" r:id="rId22"/>
    <p:sldId id="282" r:id="rId23"/>
    <p:sldId id="283" r:id="rId24"/>
    <p:sldId id="285" r:id="rId25"/>
    <p:sldId id="286" r:id="rId26"/>
    <p:sldId id="287" r:id="rId27"/>
    <p:sldId id="290" r:id="rId28"/>
    <p:sldId id="291" r:id="rId29"/>
    <p:sldId id="292" r:id="rId30"/>
    <p:sldId id="293" r:id="rId31"/>
    <p:sldId id="294" r:id="rId32"/>
    <p:sldId id="295" r:id="rId33"/>
    <p:sldId id="296" r:id="rId34"/>
    <p:sldId id="345"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48" r:id="rId49"/>
    <p:sldId id="319" r:id="rId50"/>
    <p:sldId id="320" r:id="rId51"/>
    <p:sldId id="321" r:id="rId52"/>
    <p:sldId id="314" r:id="rId53"/>
    <p:sldId id="315" r:id="rId54"/>
    <p:sldId id="316" r:id="rId55"/>
    <p:sldId id="317" r:id="rId56"/>
    <p:sldId id="356" r:id="rId57"/>
    <p:sldId id="357" r:id="rId58"/>
    <p:sldId id="358" r:id="rId59"/>
    <p:sldId id="359" r:id="rId60"/>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272" autoAdjust="0"/>
    <p:restoredTop sz="94660"/>
  </p:normalViewPr>
  <p:slideViewPr>
    <p:cSldViewPr snapToObjects="1">
      <p:cViewPr varScale="1">
        <p:scale>
          <a:sx n="46" d="100"/>
          <a:sy n="46" d="100"/>
        </p:scale>
        <p:origin x="-528" y="-102"/>
      </p:cViewPr>
      <p:guideLst>
        <p:guide orient="horz" pos="3072"/>
        <p:guide pos="4096"/>
      </p:guideLst>
    </p:cSldViewPr>
  </p:slideViewPr>
  <p:notesTextViewPr>
    <p:cViewPr>
      <p:scale>
        <a:sx n="1" d="1"/>
        <a:sy n="1" d="1"/>
      </p:scale>
      <p:origin x="0" y="0"/>
    </p:cViewPr>
  </p:notesTextViewPr>
  <p:sorterViewPr>
    <p:cViewPr>
      <p:scale>
        <a:sx n="110" d="100"/>
        <a:sy n="110" d="100"/>
      </p:scale>
      <p:origin x="0" y="231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85" name="Shape 28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pPr lvl="0"/>
            <a:endParaRPr dirty="0"/>
          </a:p>
        </p:txBody>
      </p:sp>
      <p:sp>
        <p:nvSpPr>
          <p:cNvPr id="511" name="Shape 511"/>
          <p:cNvSpPr>
            <a:spLocks noGrp="1"/>
          </p:cNvSpPr>
          <p:nvPr>
            <p:ph type="body" sz="quarter" idx="1"/>
          </p:nvPr>
        </p:nvSpPr>
        <p:spPr>
          <a:prstGeom prst="rect">
            <a:avLst/>
          </a:prstGeom>
        </p:spPr>
        <p:txBody>
          <a:bodyPr/>
          <a:lstStyle/>
          <a:p>
            <a:pPr marL="171450" lvl="0" indent="-171450" defTabSz="914400">
              <a:lnSpc>
                <a:spcPct val="100000"/>
              </a:lnSpc>
              <a:buSzPct val="100000"/>
              <a:buChar char="-"/>
              <a:defRPr sz="1800"/>
            </a:pPr>
            <a:r>
              <a:rPr sz="1200" dirty="0">
                <a:uFill>
                  <a:solidFill/>
                </a:uFill>
                <a:latin typeface="Calibri"/>
                <a:ea typeface="Calibri"/>
                <a:cs typeface="Calibri"/>
                <a:sym typeface="Calibri"/>
              </a:rPr>
              <a:t>How to approach a substance abuse history</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Use matter-of-fact approach, within overall medical history</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Non-judgmental</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Incorporate questions about drug/alcohol use into the general behavioral health &amp; lifestyle assessment (e.g., diet, exercise)</a:t>
            </a:r>
          </a:p>
          <a:p>
            <a:pPr marL="1085850" lvl="2" indent="-171450" defTabSz="914400">
              <a:lnSpc>
                <a:spcPct val="100000"/>
              </a:lnSpc>
              <a:buSzPct val="100000"/>
              <a:buChar char="-"/>
              <a:defRPr sz="1800"/>
            </a:pPr>
            <a:r>
              <a:rPr sz="1200" dirty="0">
                <a:uFill>
                  <a:solidFill/>
                </a:uFill>
                <a:latin typeface="Calibri"/>
                <a:ea typeface="Calibri"/>
                <a:cs typeface="Calibri"/>
                <a:sym typeface="Calibri"/>
              </a:rPr>
              <a:t>Within this context makes patient comfortable to discuss</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Ask about nicotine and caffeine use as a means of transitioning into other substances, beginning with alcohol – the most commonly abused substance</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Assure patients honest answers necessary to develop treatment plan and that responses will remain confidential</a:t>
            </a:r>
          </a:p>
          <a:p>
            <a:pPr marL="171450" lvl="0" indent="-171450" defTabSz="914400">
              <a:lnSpc>
                <a:spcPct val="100000"/>
              </a:lnSpc>
              <a:buSzPct val="100000"/>
              <a:buChar char="-"/>
              <a:defRPr sz="1800"/>
            </a:pPr>
            <a:endParaRPr sz="1200" dirty="0">
              <a:uFill>
                <a:solidFill/>
              </a:uFill>
              <a:latin typeface="Calibri"/>
              <a:ea typeface="Calibri"/>
              <a:cs typeface="Calibri"/>
              <a:sym typeface="Calibri"/>
            </a:endParaRPr>
          </a:p>
          <a:p>
            <a:pPr marL="171450" lvl="0" indent="-171450" defTabSz="914400">
              <a:lnSpc>
                <a:spcPct val="100000"/>
              </a:lnSpc>
              <a:buSzPct val="100000"/>
              <a:buChar char="-"/>
              <a:defRPr sz="1800"/>
            </a:pPr>
            <a:r>
              <a:rPr sz="1200" dirty="0">
                <a:uFill>
                  <a:solidFill/>
                </a:uFill>
                <a:latin typeface="Calibri"/>
                <a:ea typeface="Calibri"/>
                <a:cs typeface="Calibri"/>
                <a:sym typeface="Calibri"/>
              </a:rPr>
              <a:t>Substance Use History</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Current use of substances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including tobacco, alcohol, OTC meds, prescription meds, illicit drugs (start with marijuana, the most commonly used illicit drug in U.S.)</a:t>
            </a:r>
          </a:p>
          <a:p>
            <a:pPr marL="1085850" lvl="2" indent="-171450" defTabSz="914400">
              <a:lnSpc>
                <a:spcPct val="100000"/>
              </a:lnSpc>
              <a:buSzPct val="100000"/>
              <a:buChar char="-"/>
              <a:defRPr sz="1800"/>
            </a:pPr>
            <a:r>
              <a:rPr sz="1200" dirty="0">
                <a:uFill>
                  <a:solidFill/>
                </a:uFill>
                <a:latin typeface="Calibri"/>
                <a:ea typeface="Calibri"/>
                <a:cs typeface="Calibri"/>
                <a:sym typeface="Calibri"/>
              </a:rPr>
              <a:t>Current medications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ask if patient ever takes meds for other-than-intended symptoms</a:t>
            </a:r>
          </a:p>
          <a:p>
            <a:pPr marL="1085850" lvl="2" indent="-171450" defTabSz="914400">
              <a:lnSpc>
                <a:spcPct val="100000"/>
              </a:lnSpc>
              <a:buSzPct val="100000"/>
              <a:buChar char="-"/>
              <a:defRPr sz="1800"/>
            </a:pPr>
            <a:r>
              <a:rPr sz="1200" dirty="0">
                <a:uFill>
                  <a:solidFill/>
                </a:uFill>
                <a:latin typeface="Calibri"/>
                <a:ea typeface="Calibri"/>
                <a:cs typeface="Calibri"/>
                <a:sym typeface="Calibri"/>
              </a:rPr>
              <a:t>Ask about frequency, quantity, route of administration, evidence of binge drinking for alcohol (men &gt;/= 5 drinks/day, women &gt;/= 4 drinks/day)</a:t>
            </a:r>
          </a:p>
          <a:p>
            <a:pPr marL="1085850" lvl="2" indent="-171450" defTabSz="914400">
              <a:lnSpc>
                <a:spcPct val="100000"/>
              </a:lnSpc>
              <a:buSzPct val="100000"/>
              <a:buChar char="-"/>
              <a:defRPr sz="1800"/>
            </a:pPr>
            <a:r>
              <a:rPr sz="1200" dirty="0">
                <a:uFill>
                  <a:solidFill/>
                </a:uFill>
                <a:latin typeface="Calibri"/>
                <a:ea typeface="Calibri"/>
                <a:cs typeface="Calibri"/>
                <a:sym typeface="Calibri"/>
              </a:rPr>
              <a:t>Ask about a “typical day”</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Adverse consequences of use (e.g., legal, social, financial, family, work, medical problems)</a:t>
            </a:r>
          </a:p>
          <a:p>
            <a:pPr marL="1085850" lvl="2" indent="-171450" defTabSz="914400">
              <a:lnSpc>
                <a:spcPct val="100000"/>
              </a:lnSpc>
              <a:buSzPct val="100000"/>
              <a:buChar char="-"/>
              <a:defRPr sz="1800"/>
            </a:pPr>
            <a:r>
              <a:rPr sz="1200" dirty="0">
                <a:uFill>
                  <a:solidFill/>
                </a:uFill>
                <a:latin typeface="Calibri"/>
                <a:ea typeface="Calibri"/>
                <a:cs typeface="Calibri"/>
                <a:sym typeface="Calibri"/>
              </a:rPr>
              <a:t>Ask about patient’s substance-related concerns</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Treatment history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type (inpatient/outpatient, individual/group), outcomes, duration; or if patient has ever been recommended for treatment</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When was last period of abstinence/sobriety</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Strength of recovery support network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e.g., sponsor, sober support network, mutual-help groups</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**Patient self-reports should be corroborated by other sources of info (e.g., medical records, interviews with family, UDT, PDMP data)</a:t>
            </a:r>
          </a:p>
          <a:p>
            <a:pPr marL="628650" lvl="1" indent="-171450" defTabSz="914400">
              <a:lnSpc>
                <a:spcPct val="100000"/>
              </a:lnSpc>
              <a:buSzPct val="100000"/>
              <a:buChar char="-"/>
              <a:defRPr sz="1800"/>
            </a:pPr>
            <a:r>
              <a:rPr sz="1200" dirty="0">
                <a:uFill>
                  <a:solidFill/>
                </a:uFill>
                <a:latin typeface="Calibri"/>
                <a:ea typeface="Calibri"/>
                <a:cs typeface="Calibri"/>
                <a:sym typeface="Calibri"/>
              </a:rPr>
              <a:t>Attempt to determine patient’s recovery status, which will influence treatment plan</a:t>
            </a:r>
          </a:p>
          <a:p>
            <a:pPr marL="628650" lvl="1" indent="-171450" defTabSz="914400">
              <a:lnSpc>
                <a:spcPct val="100000"/>
              </a:lnSpc>
              <a:buSzPct val="100000"/>
              <a:buChar char="-"/>
              <a:defRPr sz="1800"/>
            </a:pPr>
            <a:endParaRPr sz="1200" dirty="0">
              <a:uFill>
                <a:solidFill/>
              </a:uFill>
              <a:latin typeface="Calibri"/>
              <a:ea typeface="Calibri"/>
              <a:cs typeface="Calibri"/>
              <a:sym typeface="Calibri"/>
            </a:endParaRPr>
          </a:p>
          <a:p>
            <a:pPr marL="171450" lvl="0" indent="-171450" defTabSz="914400">
              <a:lnSpc>
                <a:spcPct val="100000"/>
              </a:lnSpc>
              <a:buSzPct val="100000"/>
              <a:buChar char="-"/>
              <a:defRPr sz="1800"/>
            </a:pPr>
            <a:r>
              <a:rPr sz="1200" dirty="0">
                <a:uFill>
                  <a:solidFill/>
                </a:uFill>
                <a:latin typeface="Calibri"/>
                <a:ea typeface="Calibri"/>
                <a:cs typeface="Calibri"/>
                <a:sym typeface="Calibri"/>
              </a:rPr>
              <a:t>Asking whether patient has ever attempted to decrease amount consumed can help determine patient’s ability to modulate use.</a:t>
            </a:r>
          </a:p>
          <a:p>
            <a:pPr marL="171450" lvl="0" indent="-171450" defTabSz="914400">
              <a:lnSpc>
                <a:spcPct val="100000"/>
              </a:lnSpc>
              <a:buSzPct val="100000"/>
              <a:buChar char="-"/>
              <a:defRPr sz="1800"/>
            </a:pPr>
            <a:r>
              <a:rPr sz="1200" dirty="0">
                <a:uFill>
                  <a:solidFill/>
                </a:uFill>
                <a:latin typeface="Calibri"/>
                <a:ea typeface="Calibri"/>
                <a:cs typeface="Calibri"/>
                <a:sym typeface="Calibri"/>
              </a:rPr>
              <a:t>Ask what patient sees as next step and offer to help</a:t>
            </a:r>
          </a:p>
          <a:p>
            <a:pPr marL="171450" lvl="0" indent="-171450" defTabSz="914400">
              <a:lnSpc>
                <a:spcPct val="100000"/>
              </a:lnSpc>
              <a:buSzPct val="100000"/>
              <a:buChar char="-"/>
              <a:defRPr sz="1800"/>
            </a:pPr>
            <a:r>
              <a:rPr sz="1200" dirty="0">
                <a:uFill>
                  <a:solidFill/>
                </a:uFill>
                <a:latin typeface="Calibri"/>
                <a:ea typeface="Calibri"/>
                <a:cs typeface="Calibri"/>
                <a:sym typeface="Calibri"/>
              </a:rPr>
              <a:t>Assess motivation level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“On a scale of 1 to 10, how motivated are you to enter treatment?”</a:t>
            </a:r>
          </a:p>
          <a:p>
            <a:pPr marL="171450" lvl="0" indent="-171450" defTabSz="914400">
              <a:lnSpc>
                <a:spcPct val="100000"/>
              </a:lnSpc>
              <a:buSzPct val="100000"/>
              <a:buChar char="-"/>
              <a:defRPr sz="1800"/>
            </a:pPr>
            <a:r>
              <a:rPr sz="1200" dirty="0">
                <a:uFill>
                  <a:solidFill/>
                </a:uFill>
                <a:latin typeface="Calibri"/>
                <a:ea typeface="Calibri"/>
                <a:cs typeface="Calibri"/>
                <a:sym typeface="Calibri"/>
              </a:rPr>
              <a:t>If patient needs detox prior to beginning treatment, arrange for this</a:t>
            </a:r>
          </a:p>
          <a:p>
            <a:pPr marL="171450" lvl="0" indent="-171450" defTabSz="914400">
              <a:lnSpc>
                <a:spcPct val="100000"/>
              </a:lnSpc>
              <a:buSzPct val="100000"/>
              <a:buChar char="-"/>
              <a:defRPr sz="1800"/>
            </a:pPr>
            <a:endParaRPr sz="1200" dirty="0">
              <a:uFill>
                <a:solidFill/>
              </a:uFill>
              <a:latin typeface="Calibri"/>
              <a:ea typeface="Calibri"/>
              <a:cs typeface="Calibri"/>
              <a:sym typeface="Calibri"/>
            </a:endParaRPr>
          </a:p>
          <a:p>
            <a:pPr marL="171450" lvl="0" indent="-171450" defTabSz="914400">
              <a:lnSpc>
                <a:spcPct val="100000"/>
              </a:lnSpc>
              <a:buSzPct val="100000"/>
              <a:buChar char="-"/>
              <a:defRPr sz="1800"/>
            </a:pPr>
            <a:r>
              <a:rPr sz="1200" dirty="0">
                <a:uFill>
                  <a:solidFill/>
                </a:uFill>
                <a:latin typeface="Calibri"/>
                <a:ea typeface="Calibri"/>
                <a:cs typeface="Calibri"/>
                <a:sym typeface="Calibri"/>
              </a:rPr>
              <a:t> Important to remember that a </a:t>
            </a:r>
            <a:r>
              <a:rPr sz="1200" b="1" u="sng" dirty="0">
                <a:uFill>
                  <a:solidFill/>
                </a:uFill>
                <a:latin typeface="Calibri"/>
                <a:ea typeface="Calibri"/>
                <a:cs typeface="Calibri"/>
                <a:sym typeface="Calibri"/>
              </a:rPr>
              <a:t>history of substance abuse does not prohibit treatment of pain with opioid analgesics</a:t>
            </a:r>
            <a:r>
              <a:rPr sz="1200" dirty="0">
                <a:uFill>
                  <a:solidFill/>
                </a:uFill>
                <a:latin typeface="Calibri"/>
                <a:ea typeface="Calibri"/>
                <a:cs typeface="Calibri"/>
                <a:sym typeface="Calibri"/>
              </a:rPr>
              <a:t>, but may require additional monitoring and expert consultation</a:t>
            </a:r>
          </a:p>
          <a:p>
            <a:pPr marL="171450" lvl="0" indent="-171450" defTabSz="914400">
              <a:lnSpc>
                <a:spcPct val="100000"/>
              </a:lnSpc>
              <a:buSzPct val="100000"/>
              <a:buChar char="-"/>
              <a:defRPr sz="1800"/>
            </a:pPr>
            <a:endParaRPr sz="1200" dirty="0">
              <a:uFill>
                <a:solidFill/>
              </a:uFill>
              <a:latin typeface="Calibri"/>
              <a:ea typeface="Calibri"/>
              <a:cs typeface="Calibri"/>
              <a:sym typeface="Calibri"/>
            </a:endParaRPr>
          </a:p>
          <a:p>
            <a:pPr marL="171450" lvl="0" indent="-171450" defTabSz="914400">
              <a:lnSpc>
                <a:spcPct val="100000"/>
              </a:lnSpc>
              <a:buSzPct val="100000"/>
              <a:buChar char="-"/>
              <a:defRPr sz="1800"/>
            </a:pPr>
            <a:r>
              <a:rPr sz="1200" dirty="0">
                <a:uFill>
                  <a:solidFill/>
                </a:uFill>
                <a:latin typeface="Calibri"/>
                <a:ea typeface="Calibri"/>
                <a:cs typeface="Calibri"/>
                <a:sym typeface="Calibri"/>
              </a:rPr>
              <a:t>AUDIT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10-item screening questionnaire, 2 minutes to administer, 1 minute to score</a:t>
            </a:r>
          </a:p>
          <a:p>
            <a:pPr marL="171450" lvl="0" indent="-171450" defTabSz="914400">
              <a:lnSpc>
                <a:spcPct val="100000"/>
              </a:lnSpc>
              <a:buSzPct val="100000"/>
              <a:buChar char="-"/>
              <a:defRPr sz="1800"/>
            </a:pPr>
            <a:r>
              <a:rPr sz="1200" dirty="0">
                <a:uFill>
                  <a:solidFill/>
                </a:uFill>
                <a:latin typeface="Calibri"/>
                <a:ea typeface="Calibri"/>
                <a:cs typeface="Calibri"/>
                <a:sym typeface="Calibri"/>
              </a:rPr>
              <a:t>DAST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20 Yes/No questions about current and past use, 1-2 minutes to administer, not scored</a:t>
            </a:r>
          </a:p>
          <a:p>
            <a:pPr marL="171450" lvl="0" indent="-171450" defTabSz="914400">
              <a:lnSpc>
                <a:spcPct val="100000"/>
              </a:lnSpc>
              <a:buSzPct val="100000"/>
              <a:buChar char="-"/>
              <a:defRPr sz="1800"/>
            </a:pPr>
            <a:r>
              <a:rPr sz="1200" dirty="0">
                <a:uFill>
                  <a:solidFill/>
                </a:uFill>
                <a:latin typeface="Calibri"/>
                <a:ea typeface="Calibri"/>
                <a:cs typeface="Calibri"/>
                <a:sym typeface="Calibri"/>
              </a:rPr>
              <a:t>MAST </a:t>
            </a:r>
            <a:r>
              <a:rPr sz="1200" dirty="0">
                <a:uFill>
                  <a:solidFill/>
                </a:uFill>
                <a:latin typeface="Wingdings"/>
                <a:ea typeface="Wingdings"/>
                <a:cs typeface="Wingdings"/>
                <a:sym typeface="Wingdings"/>
              </a:rPr>
              <a:t> </a:t>
            </a:r>
            <a:r>
              <a:rPr sz="1200" dirty="0">
                <a:uFill>
                  <a:solidFill/>
                </a:uFill>
                <a:latin typeface="Calibri"/>
                <a:ea typeface="Calibri"/>
                <a:cs typeface="Calibri"/>
                <a:sym typeface="Calibri"/>
              </a:rPr>
              <a:t>24 Yes/No questions, 10 minutes to administer, 5 minutes to score</a:t>
            </a:r>
          </a:p>
        </p:txBody>
      </p:sp>
    </p:spTree>
    <p:extLst>
      <p:ext uri="{BB962C8B-B14F-4D97-AF65-F5344CB8AC3E}">
        <p14:creationId xmlns:p14="http://schemas.microsoft.com/office/powerpoint/2010/main" val="1681692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270000" y="2616200"/>
            <a:ext cx="10464800" cy="2540000"/>
          </a:xfrm>
          <a:prstGeom prst="rect">
            <a:avLst/>
          </a:prstGeom>
        </p:spPr>
        <p:txBody>
          <a:bodyPr lIns="0" tIns="0" rIns="0" bIns="0" anchor="b"/>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
        <p:nvSpPr>
          <p:cNvPr id="7" name="Shape 7"/>
          <p:cNvSpPr>
            <a:spLocks noGrp="1"/>
          </p:cNvSpPr>
          <p:nvPr>
            <p:ph type="body" idx="1"/>
          </p:nvPr>
        </p:nvSpPr>
        <p:spPr>
          <a:xfrm>
            <a:off x="1270000" y="5207000"/>
            <a:ext cx="10464800" cy="1663700"/>
          </a:xfrm>
          <a:prstGeom prst="rect">
            <a:avLst/>
          </a:prstGeom>
        </p:spPr>
        <p:txBody>
          <a:bodyPr lIns="0" tIns="0" rIns="0" bIns="0"/>
          <a:lstStyle>
            <a:lvl1pPr marL="0" indent="0" algn="ctr" defTabSz="457200">
              <a:spcBef>
                <a:spcPts val="0"/>
              </a:spcBef>
              <a:buSzTx/>
              <a:buFontTx/>
              <a:buNone/>
              <a:defRPr sz="3600">
                <a:solidFill>
                  <a:srgbClr val="FFFFFF"/>
                </a:solidFill>
                <a:latin typeface="+mn-lt"/>
                <a:ea typeface="+mn-ea"/>
                <a:cs typeface="+mn-cs"/>
                <a:sym typeface="Chalkduster"/>
              </a:defRPr>
            </a:lvl1pPr>
            <a:lvl2pPr marL="0" indent="228600" algn="ctr" defTabSz="457200">
              <a:spcBef>
                <a:spcPts val="0"/>
              </a:spcBef>
              <a:buSzTx/>
              <a:buFontTx/>
              <a:buNone/>
              <a:defRPr sz="3600">
                <a:solidFill>
                  <a:srgbClr val="FFFFFF"/>
                </a:solidFill>
                <a:latin typeface="+mn-lt"/>
                <a:ea typeface="+mn-ea"/>
                <a:cs typeface="+mn-cs"/>
                <a:sym typeface="Chalkduster"/>
              </a:defRPr>
            </a:lvl2pPr>
            <a:lvl3pPr marL="0" indent="457200" algn="ctr" defTabSz="457200">
              <a:spcBef>
                <a:spcPts val="0"/>
              </a:spcBef>
              <a:buSzTx/>
              <a:buFontTx/>
              <a:buNone/>
              <a:defRPr sz="3600">
                <a:solidFill>
                  <a:srgbClr val="FFFFFF"/>
                </a:solidFill>
                <a:latin typeface="+mn-lt"/>
                <a:ea typeface="+mn-ea"/>
                <a:cs typeface="+mn-cs"/>
                <a:sym typeface="Chalkduster"/>
              </a:defRPr>
            </a:lvl3pPr>
            <a:lvl4pPr marL="0" indent="685800" algn="ctr" defTabSz="457200">
              <a:spcBef>
                <a:spcPts val="0"/>
              </a:spcBef>
              <a:buSzTx/>
              <a:buFontTx/>
              <a:buNone/>
              <a:defRPr sz="3600">
                <a:solidFill>
                  <a:srgbClr val="FFFFFF"/>
                </a:solidFill>
                <a:latin typeface="+mn-lt"/>
                <a:ea typeface="+mn-ea"/>
                <a:cs typeface="+mn-cs"/>
                <a:sym typeface="Chalkduster"/>
              </a:defRPr>
            </a:lvl4pPr>
            <a:lvl5pPr marL="0" indent="914400" algn="ctr" defTabSz="457200">
              <a:spcBef>
                <a:spcPts val="0"/>
              </a:spcBef>
              <a:buSzTx/>
              <a:buFontTx/>
              <a:buNone/>
              <a:defRPr sz="3600">
                <a:solidFill>
                  <a:srgbClr val="FFFFFF"/>
                </a:solidFill>
                <a:latin typeface="+mn-lt"/>
                <a:ea typeface="+mn-ea"/>
                <a:cs typeface="+mn-cs"/>
                <a:sym typeface="Chalkduster"/>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Shape 31"/>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32"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33"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34"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35" name="Shape 35"/>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Shape 37"/>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38"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39"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40"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41" name="Shape 41"/>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44"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45"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46"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 name="Shape 48"/>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49"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50"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51"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52" name="Shape 52"/>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Shape 54"/>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55"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56"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57"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58" name="Shape 58"/>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61"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62"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63"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64" name="Shape 64"/>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 name="Shape 66"/>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67"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68"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69"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70" name="Shape 70"/>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2" name="Shape 72"/>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73"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74"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75"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76" name="Shape 76"/>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8" name="Shape 78"/>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79"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80"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81"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82" name="Shape 82"/>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4" name="Shape 84"/>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85"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86"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87"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88" name="Shape 88"/>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1181100" y="6794500"/>
            <a:ext cx="10642600" cy="1511300"/>
          </a:xfrm>
          <a:prstGeom prst="rect">
            <a:avLst/>
          </a:prstGeom>
        </p:spPr>
        <p:txBody>
          <a:bodyPr lIns="0" tIns="0" rIns="0" bIns="0"/>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
        <p:nvSpPr>
          <p:cNvPr id="10" name="Shape 10"/>
          <p:cNvSpPr>
            <a:spLocks noGrp="1"/>
          </p:cNvSpPr>
          <p:nvPr>
            <p:ph type="body" idx="1"/>
          </p:nvPr>
        </p:nvSpPr>
        <p:spPr>
          <a:xfrm>
            <a:off x="1181100" y="8382000"/>
            <a:ext cx="10642600" cy="939800"/>
          </a:xfrm>
          <a:prstGeom prst="rect">
            <a:avLst/>
          </a:prstGeom>
        </p:spPr>
        <p:txBody>
          <a:bodyPr lIns="0" tIns="0" rIns="0" bIns="0"/>
          <a:lstStyle>
            <a:lvl1pPr marL="0" indent="0" algn="ctr" defTabSz="457200">
              <a:spcBef>
                <a:spcPts val="0"/>
              </a:spcBef>
              <a:buSzTx/>
              <a:buFontTx/>
              <a:buNone/>
              <a:defRPr sz="3600">
                <a:solidFill>
                  <a:srgbClr val="FFFFFF"/>
                </a:solidFill>
                <a:latin typeface="+mn-lt"/>
                <a:ea typeface="+mn-ea"/>
                <a:cs typeface="+mn-cs"/>
                <a:sym typeface="Chalkduster"/>
              </a:defRPr>
            </a:lvl1pPr>
            <a:lvl2pPr marL="0" indent="228600" algn="ctr" defTabSz="457200">
              <a:spcBef>
                <a:spcPts val="0"/>
              </a:spcBef>
              <a:buSzTx/>
              <a:buFontTx/>
              <a:buNone/>
              <a:defRPr sz="3600">
                <a:solidFill>
                  <a:srgbClr val="FFFFFF"/>
                </a:solidFill>
                <a:latin typeface="+mn-lt"/>
                <a:ea typeface="+mn-ea"/>
                <a:cs typeface="+mn-cs"/>
                <a:sym typeface="Chalkduster"/>
              </a:defRPr>
            </a:lvl2pPr>
            <a:lvl3pPr marL="0" indent="457200" algn="ctr" defTabSz="457200">
              <a:spcBef>
                <a:spcPts val="0"/>
              </a:spcBef>
              <a:buSzTx/>
              <a:buFontTx/>
              <a:buNone/>
              <a:defRPr sz="3600">
                <a:solidFill>
                  <a:srgbClr val="FFFFFF"/>
                </a:solidFill>
                <a:latin typeface="+mn-lt"/>
                <a:ea typeface="+mn-ea"/>
                <a:cs typeface="+mn-cs"/>
                <a:sym typeface="Chalkduster"/>
              </a:defRPr>
            </a:lvl3pPr>
            <a:lvl4pPr marL="0" indent="685800" algn="ctr" defTabSz="457200">
              <a:spcBef>
                <a:spcPts val="0"/>
              </a:spcBef>
              <a:buSzTx/>
              <a:buFontTx/>
              <a:buNone/>
              <a:defRPr sz="3600">
                <a:solidFill>
                  <a:srgbClr val="FFFFFF"/>
                </a:solidFill>
                <a:latin typeface="+mn-lt"/>
                <a:ea typeface="+mn-ea"/>
                <a:cs typeface="+mn-cs"/>
                <a:sym typeface="Chalkduster"/>
              </a:defRPr>
            </a:lvl4pPr>
            <a:lvl5pPr marL="0" indent="914400" algn="ctr" defTabSz="457200">
              <a:spcBef>
                <a:spcPts val="0"/>
              </a:spcBef>
              <a:buSzTx/>
              <a:buFontTx/>
              <a:buNone/>
              <a:defRPr sz="3600">
                <a:solidFill>
                  <a:srgbClr val="FFFFFF"/>
                </a:solidFill>
                <a:latin typeface="+mn-lt"/>
                <a:ea typeface="+mn-ea"/>
                <a:cs typeface="+mn-cs"/>
                <a:sym typeface="Chalkduster"/>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 name="Shape 90"/>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91"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92"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93"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94" name="Shape 94"/>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6" name="Shape 96"/>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97"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98"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99"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00" name="Shape 100"/>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 name="Shape 102"/>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03"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04"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05"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06" name="Shape 106"/>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 name="Shape 108"/>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09"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10"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11"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12" name="Shape 112"/>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4" name="Shape 114"/>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15"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16"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17"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18" name="Shape 118"/>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0" name="Shape 120"/>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21"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22"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23"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24" name="Shape 124"/>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6" name="Shape 126"/>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27"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28"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29"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30" name="Shape 130"/>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2" name="Shape 132"/>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33"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34"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35"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36" name="Shape 136"/>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pPr lvl="0">
              <a:defRPr sz="1800"/>
            </a:pPr>
            <a:r>
              <a:rPr sz="6200"/>
              <a:t>Title Text</a:t>
            </a:r>
          </a:p>
        </p:txBody>
      </p:sp>
      <p:sp>
        <p:nvSpPr>
          <p:cNvPr id="142" name="Shape 142"/>
          <p:cNvSpPr>
            <a:spLocks noGrp="1"/>
          </p:cNvSpPr>
          <p:nvPr>
            <p:ph type="body" idx="1"/>
          </p:nvPr>
        </p:nvSpPr>
        <p:spPr>
          <a:prstGeom prst="rect">
            <a:avLst/>
          </a:prstGeom>
        </p:spPr>
        <p:txBody>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143" name="Shape 1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46"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47"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48"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49" name="Shape 149"/>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606800"/>
            <a:ext cx="10464800" cy="2540000"/>
          </a:xfrm>
          <a:prstGeom prst="rect">
            <a:avLst/>
          </a:prstGeom>
        </p:spPr>
        <p:txBody>
          <a:bodyPr lIns="0" tIns="0" rIns="0" bIns="0"/>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1" name="Shape 151"/>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52"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53"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54"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55" name="Shape 155"/>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7" name="Shape 157"/>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58"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59"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60"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61" name="Shape 161"/>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 name="Shape 163"/>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64"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65"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66"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67" name="Shape 167"/>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9" name="Shape 169"/>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70"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71"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72"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73" name="Shape 173"/>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5" name="Shape 175"/>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76"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77"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78"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79" name="Shape 179"/>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1" name="Shape 181"/>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82"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83"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84"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85" name="Shape 185"/>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7" name="Shape 187"/>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88"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89"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90"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91" name="Shape 191"/>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3" name="Shape 193"/>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194"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195"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196"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197" name="Shape 197"/>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9" name="Shape 199"/>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00"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01"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02"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03" name="Shape 203"/>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06"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07"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08"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09" name="Shape 209"/>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609600" y="1155700"/>
            <a:ext cx="5994400" cy="3568700"/>
          </a:xfrm>
          <a:prstGeom prst="rect">
            <a:avLst/>
          </a:prstGeom>
        </p:spPr>
        <p:txBody>
          <a:bodyPr lIns="0" tIns="0" rIns="0" bIns="0" anchor="b"/>
          <a:lstStyle>
            <a:lvl1pPr defTabSz="457200">
              <a:defRPr sz="5800">
                <a:solidFill>
                  <a:srgbClr val="FFFFFF"/>
                </a:solidFill>
                <a:latin typeface="+mn-lt"/>
                <a:ea typeface="+mn-ea"/>
                <a:cs typeface="+mn-cs"/>
                <a:sym typeface="Chalkduster"/>
              </a:defRPr>
            </a:lvl1pPr>
          </a:lstStyle>
          <a:p>
            <a:pPr lvl="0">
              <a:defRPr sz="1800">
                <a:solidFill>
                  <a:srgbClr val="000000"/>
                </a:solidFill>
              </a:defRPr>
            </a:pPr>
            <a:r>
              <a:rPr sz="5800">
                <a:solidFill>
                  <a:srgbClr val="FFFFFF"/>
                </a:solidFill>
              </a:rPr>
              <a:t>Title Text</a:t>
            </a:r>
          </a:p>
        </p:txBody>
      </p:sp>
      <p:sp>
        <p:nvSpPr>
          <p:cNvPr id="15" name="Shape 15"/>
          <p:cNvSpPr>
            <a:spLocks noGrp="1"/>
          </p:cNvSpPr>
          <p:nvPr>
            <p:ph type="body" idx="1"/>
          </p:nvPr>
        </p:nvSpPr>
        <p:spPr>
          <a:xfrm>
            <a:off x="609600" y="4762500"/>
            <a:ext cx="5994400" cy="3568700"/>
          </a:xfrm>
          <a:prstGeom prst="rect">
            <a:avLst/>
          </a:prstGeom>
        </p:spPr>
        <p:txBody>
          <a:bodyPr lIns="0" tIns="0" rIns="0" bIns="0"/>
          <a:lstStyle>
            <a:lvl1pPr marL="0" indent="0" algn="ctr" defTabSz="457200">
              <a:spcBef>
                <a:spcPts val="0"/>
              </a:spcBef>
              <a:buSzTx/>
              <a:buFontTx/>
              <a:buNone/>
              <a:defRPr sz="3600">
                <a:solidFill>
                  <a:srgbClr val="FFFFFF"/>
                </a:solidFill>
                <a:latin typeface="+mn-lt"/>
                <a:ea typeface="+mn-ea"/>
                <a:cs typeface="+mn-cs"/>
                <a:sym typeface="Chalkduster"/>
              </a:defRPr>
            </a:lvl1pPr>
            <a:lvl2pPr marL="0" indent="228600" algn="ctr" defTabSz="457200">
              <a:spcBef>
                <a:spcPts val="0"/>
              </a:spcBef>
              <a:buSzTx/>
              <a:buFontTx/>
              <a:buNone/>
              <a:defRPr sz="3600">
                <a:solidFill>
                  <a:srgbClr val="FFFFFF"/>
                </a:solidFill>
                <a:latin typeface="+mn-lt"/>
                <a:ea typeface="+mn-ea"/>
                <a:cs typeface="+mn-cs"/>
                <a:sym typeface="Chalkduster"/>
              </a:defRPr>
            </a:lvl2pPr>
            <a:lvl3pPr marL="0" indent="457200" algn="ctr" defTabSz="457200">
              <a:spcBef>
                <a:spcPts val="0"/>
              </a:spcBef>
              <a:buSzTx/>
              <a:buFontTx/>
              <a:buNone/>
              <a:defRPr sz="3600">
                <a:solidFill>
                  <a:srgbClr val="FFFFFF"/>
                </a:solidFill>
                <a:latin typeface="+mn-lt"/>
                <a:ea typeface="+mn-ea"/>
                <a:cs typeface="+mn-cs"/>
                <a:sym typeface="Chalkduster"/>
              </a:defRPr>
            </a:lvl3pPr>
            <a:lvl4pPr marL="0" indent="685800" algn="ctr" defTabSz="457200">
              <a:spcBef>
                <a:spcPts val="0"/>
              </a:spcBef>
              <a:buSzTx/>
              <a:buFontTx/>
              <a:buNone/>
              <a:defRPr sz="3600">
                <a:solidFill>
                  <a:srgbClr val="FFFFFF"/>
                </a:solidFill>
                <a:latin typeface="+mn-lt"/>
                <a:ea typeface="+mn-ea"/>
                <a:cs typeface="+mn-cs"/>
                <a:sym typeface="Chalkduster"/>
              </a:defRPr>
            </a:lvl4pPr>
            <a:lvl5pPr marL="0" indent="914400" algn="ctr" defTabSz="457200">
              <a:spcBef>
                <a:spcPts val="0"/>
              </a:spcBef>
              <a:buSzTx/>
              <a:buFontTx/>
              <a:buNone/>
              <a:defRPr sz="3600">
                <a:solidFill>
                  <a:srgbClr val="FFFFFF"/>
                </a:solidFill>
                <a:latin typeface="+mn-lt"/>
                <a:ea typeface="+mn-ea"/>
                <a:cs typeface="+mn-cs"/>
                <a:sym typeface="Chalkduster"/>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1" name="Shape 211"/>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12"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13"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14"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15" name="Shape 215"/>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7" name="Shape 217"/>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18"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19"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20"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21" name="Shape 221"/>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3" name="Shape 223"/>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24"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25"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26"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27" name="Shape 227"/>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9" name="Shape 229"/>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30"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31"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32"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33" name="Shape 233"/>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 name="Shape 235"/>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36"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37"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38"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39" name="Shape 239"/>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1" name="Shape 241"/>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42"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43"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44"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45" name="Shape 245"/>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7" name="Shape 247"/>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48"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49"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50"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51" name="Shape 251"/>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3" name="Shape 253"/>
          <p:cNvSpPr/>
          <p:nvPr/>
        </p:nvSpPr>
        <p:spPr>
          <a:xfrm>
            <a:off x="-1" y="0"/>
            <a:ext cx="13004802" cy="9753600"/>
          </a:xfrm>
          <a:prstGeom prst="rect">
            <a:avLst/>
          </a:prstGeom>
          <a:gradFill>
            <a:gsLst>
              <a:gs pos="0">
                <a:srgbClr val="073E87">
                  <a:alpha val="9999"/>
                </a:srgbClr>
              </a:gs>
              <a:gs pos="100000">
                <a:srgbClr val="03706D">
                  <a:alpha val="35998"/>
                </a:srgbClr>
              </a:gs>
            </a:gsLst>
            <a:lin ang="16200000"/>
          </a:gradFill>
          <a:ln w="12700">
            <a:miter lim="400000"/>
          </a:ln>
        </p:spPr>
        <p:txBody>
          <a:bodyPr lIns="65022" tIns="65022" rIns="65022" bIns="65022" anchor="ctr"/>
          <a:lstStyle/>
          <a:p>
            <a:pPr lvl="0" defTabSz="914400">
              <a:defRPr sz="2400">
                <a:latin typeface="Palatino Linotype"/>
                <a:ea typeface="Palatino Linotype"/>
                <a:cs typeface="Palatino Linotype"/>
                <a:sym typeface="Palatino Linotype"/>
              </a:defRPr>
            </a:pPr>
            <a:endParaRPr/>
          </a:p>
        </p:txBody>
      </p:sp>
      <p:pic>
        <p:nvPicPr>
          <p:cNvPr id="254" name="image.png"/>
          <p:cNvPicPr/>
          <p:nvPr/>
        </p:nvPicPr>
        <p:blipFill>
          <a:blip r:embed="rId3" cstate="email">
            <a:extLst>
              <a:ext uri="{28A0092B-C50C-407E-A947-70E740481C1C}">
                <a14:useLocalDpi xmlns:a14="http://schemas.microsoft.com/office/drawing/2010/main"/>
              </a:ext>
            </a:extLst>
          </a:blip>
          <a:stretch>
            <a:fillRect/>
          </a:stretch>
        </p:blipFill>
        <p:spPr>
          <a:xfrm>
            <a:off x="2219395" y="1153724"/>
            <a:ext cx="9771663" cy="8764694"/>
          </a:xfrm>
          <a:prstGeom prst="rect">
            <a:avLst/>
          </a:prstGeom>
          <a:ln w="88900">
            <a:miter lim="400000"/>
          </a:ln>
        </p:spPr>
      </p:pic>
      <p:pic>
        <p:nvPicPr>
          <p:cNvPr id="255" name="image.png"/>
          <p:cNvPicPr/>
          <p:nvPr/>
        </p:nvPicPr>
        <p:blipFill>
          <a:blip r:embed="rId4" cstate="email">
            <a:extLst>
              <a:ext uri="{28A0092B-C50C-407E-A947-70E740481C1C}">
                <a14:useLocalDpi xmlns:a14="http://schemas.microsoft.com/office/drawing/2010/main"/>
              </a:ext>
            </a:extLst>
          </a:blip>
          <a:stretch>
            <a:fillRect/>
          </a:stretch>
        </p:blipFill>
        <p:spPr>
          <a:xfrm>
            <a:off x="216746" y="1013742"/>
            <a:ext cx="6658188" cy="7656125"/>
          </a:xfrm>
          <a:prstGeom prst="rect">
            <a:avLst/>
          </a:prstGeom>
          <a:ln w="88900">
            <a:miter lim="400000"/>
          </a:ln>
        </p:spPr>
      </p:pic>
      <p:pic>
        <p:nvPicPr>
          <p:cNvPr id="256" name="image.png"/>
          <p:cNvPicPr/>
          <p:nvPr/>
        </p:nvPicPr>
        <p:blipFill>
          <a:blip r:embed="rId5" cstate="email">
            <a:extLst>
              <a:ext uri="{28A0092B-C50C-407E-A947-70E740481C1C}">
                <a14:useLocalDpi xmlns:a14="http://schemas.microsoft.com/office/drawing/2010/main"/>
              </a:ext>
            </a:extLst>
          </a:blip>
          <a:stretch>
            <a:fillRect/>
          </a:stretch>
        </p:blipFill>
        <p:spPr>
          <a:xfrm>
            <a:off x="4951306" y="-207716"/>
            <a:ext cx="8633744" cy="7507112"/>
          </a:xfrm>
          <a:prstGeom prst="rect">
            <a:avLst/>
          </a:prstGeom>
          <a:ln w="88900">
            <a:miter lim="400000"/>
          </a:ln>
        </p:spPr>
      </p:pic>
      <p:sp>
        <p:nvSpPr>
          <p:cNvPr id="257" name="Shape 257"/>
          <p:cNvSpPr>
            <a:spLocks noGrp="1"/>
          </p:cNvSpPr>
          <p:nvPr>
            <p:ph type="sldNum" sz="quarter" idx="2"/>
          </p:nvPr>
        </p:nvSpPr>
        <p:spPr>
          <a:xfrm>
            <a:off x="1169528" y="8397776"/>
            <a:ext cx="3034454" cy="344341"/>
          </a:xfrm>
          <a:prstGeom prst="rect">
            <a:avLst/>
          </a:prstGeom>
        </p:spPr>
        <p:txBody>
          <a:bodyPr lIns="13004" tIns="13004" rIns="13004" bIns="13004" anchor="b"/>
          <a:lstStyle>
            <a:lvl1pPr algn="l">
              <a:defRPr sz="2200">
                <a:solidFill>
                  <a:srgbClr val="FFFFFF"/>
                </a:solidFill>
                <a:latin typeface="Palatino Linotype"/>
                <a:ea typeface="Palatino Linotype"/>
                <a:cs typeface="Palatino Linotype"/>
                <a:sym typeface="Palatino Linotype"/>
              </a:defRPr>
            </a:lvl1pPr>
          </a:lstStyle>
          <a:p>
            <a:pPr lvl="0"/>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Default - 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Shape 259"/>
          <p:cNvSpPr>
            <a:spLocks noGrp="1"/>
          </p:cNvSpPr>
          <p:nvPr>
            <p:ph type="title"/>
          </p:nvPr>
        </p:nvSpPr>
        <p:spPr>
          <a:xfrm>
            <a:off x="650239" y="130952"/>
            <a:ext cx="11704321" cy="2144888"/>
          </a:xfrm>
          <a:prstGeom prst="rect">
            <a:avLst/>
          </a:prstGeom>
        </p:spPr>
        <p:txBody>
          <a:bodyPr lIns="72248" tIns="72248" rIns="72248" bIns="72248"/>
          <a:lstStyle>
            <a:lvl1pPr>
              <a:defRPr sz="5800" b="1">
                <a:solidFill>
                  <a:srgbClr val="80A4DC"/>
                </a:solidFill>
                <a:effectLst>
                  <a:outerShdw blurRad="114300" dist="101600" dir="2700000" rotWithShape="0">
                    <a:srgbClr val="000000">
                      <a:alpha val="40000"/>
                    </a:srgbClr>
                  </a:outerShdw>
                </a:effectLst>
                <a:uFill>
                  <a:solidFill>
                    <a:srgbClr val="80A4DC"/>
                  </a:solidFill>
                </a:uFill>
                <a:latin typeface="Helvetica"/>
                <a:ea typeface="Helvetica"/>
                <a:cs typeface="Helvetica"/>
                <a:sym typeface="Helvetica"/>
              </a:defRPr>
            </a:lvl1pPr>
          </a:lstStyle>
          <a:p>
            <a:pPr lvl="0">
              <a:defRPr sz="1800" b="0">
                <a:solidFill>
                  <a:srgbClr val="000000"/>
                </a:solidFill>
                <a:effectLst/>
                <a:uFillTx/>
              </a:defRPr>
            </a:pPr>
            <a:r>
              <a:rPr sz="5800" b="1">
                <a:solidFill>
                  <a:srgbClr val="80A4DC"/>
                </a:solidFill>
                <a:effectLst>
                  <a:outerShdw blurRad="114300" dist="101600" dir="2700000" rotWithShape="0">
                    <a:srgbClr val="000000">
                      <a:alpha val="40000"/>
                    </a:srgbClr>
                  </a:outerShdw>
                </a:effectLst>
                <a:uFill>
                  <a:solidFill>
                    <a:srgbClr val="80A4DC"/>
                  </a:solidFill>
                </a:uFill>
              </a:rPr>
              <a:t>Title Text</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Default - 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1" name="Shape 261"/>
          <p:cNvSpPr>
            <a:spLocks noGrp="1"/>
          </p:cNvSpPr>
          <p:nvPr>
            <p:ph type="title"/>
          </p:nvPr>
        </p:nvSpPr>
        <p:spPr>
          <a:xfrm>
            <a:off x="650239" y="130952"/>
            <a:ext cx="11704321" cy="2144888"/>
          </a:xfrm>
          <a:prstGeom prst="rect">
            <a:avLst/>
          </a:prstGeom>
        </p:spPr>
        <p:txBody>
          <a:bodyPr lIns="72248" tIns="72248" rIns="72248" bIns="72248"/>
          <a:lstStyle>
            <a:lvl1pPr>
              <a:defRPr sz="5800" b="1">
                <a:solidFill>
                  <a:srgbClr val="80A4DC"/>
                </a:solidFill>
                <a:effectLst>
                  <a:outerShdw blurRad="114300" dist="101600" dir="2700000" rotWithShape="0">
                    <a:srgbClr val="000000">
                      <a:alpha val="40000"/>
                    </a:srgbClr>
                  </a:outerShdw>
                </a:effectLst>
                <a:uFill>
                  <a:solidFill>
                    <a:srgbClr val="80A4DC"/>
                  </a:solidFill>
                </a:uFill>
                <a:latin typeface="Helvetica"/>
                <a:ea typeface="Helvetica"/>
                <a:cs typeface="Helvetica"/>
                <a:sym typeface="Helvetica"/>
              </a:defRPr>
            </a:lvl1pPr>
          </a:lstStyle>
          <a:p>
            <a:pPr lvl="0">
              <a:defRPr sz="1800" b="0">
                <a:solidFill>
                  <a:srgbClr val="000000"/>
                </a:solidFill>
                <a:effectLst/>
                <a:uFillTx/>
              </a:defRPr>
            </a:pPr>
            <a:r>
              <a:rPr sz="5800" b="1">
                <a:solidFill>
                  <a:srgbClr val="80A4DC"/>
                </a:solidFill>
                <a:effectLst>
                  <a:outerShdw blurRad="114300" dist="101600" dir="2700000" rotWithShape="0">
                    <a:srgbClr val="000000">
                      <a:alpha val="40000"/>
                    </a:srgbClr>
                  </a:outerShdw>
                </a:effectLst>
                <a:uFill>
                  <a:solidFill>
                    <a:srgbClr val="80A4DC"/>
                  </a:solidFill>
                </a:u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1270000" y="203200"/>
            <a:ext cx="10464800" cy="2540000"/>
          </a:xfrm>
          <a:prstGeom prst="rect">
            <a:avLst/>
          </a:prstGeom>
        </p:spPr>
        <p:txBody>
          <a:bodyPr lIns="0" tIns="0" rIns="0" bIns="0"/>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 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 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4" name="Shape 264"/>
          <p:cNvSpPr>
            <a:spLocks noGrp="1"/>
          </p:cNvSpPr>
          <p:nvPr>
            <p:ph type="title"/>
          </p:nvPr>
        </p:nvSpPr>
        <p:spPr>
          <a:xfrm>
            <a:off x="600220" y="0"/>
            <a:ext cx="11704320" cy="4551680"/>
          </a:xfrm>
          <a:prstGeom prst="rect">
            <a:avLst/>
          </a:prstGeom>
        </p:spPr>
        <p:txBody>
          <a:bodyPr lIns="0" tIns="0" rIns="0" bIns="0" anchor="b"/>
          <a:lstStyle>
            <a:lvl1pPr>
              <a:defRPr sz="6800" b="1" cap="all">
                <a:solidFill>
                  <a:srgbClr val="80A4DC"/>
                </a:solidFill>
                <a:effectLst>
                  <a:outerShdw blurRad="127000" dist="200000" dir="2700000" rotWithShape="0">
                    <a:srgbClr val="000000">
                      <a:alpha val="30000"/>
                    </a:srgbClr>
                  </a:outerShdw>
                </a:effectLst>
                <a:uFill>
                  <a:solidFill>
                    <a:srgbClr val="80A4DC"/>
                  </a:solidFill>
                </a:uFill>
                <a:latin typeface="Helvetica"/>
                <a:ea typeface="Helvetica"/>
                <a:cs typeface="Helvetica"/>
                <a:sym typeface="Helvetica"/>
              </a:defRPr>
            </a:lvl1pPr>
          </a:lstStyle>
          <a:p>
            <a:pPr lvl="0">
              <a:defRPr sz="1800" b="0" cap="none">
                <a:solidFill>
                  <a:srgbClr val="000000"/>
                </a:solidFill>
                <a:effectLst/>
                <a:uFillTx/>
              </a:defRPr>
            </a:pPr>
            <a:r>
              <a:rPr sz="6800" b="1" cap="all">
                <a:solidFill>
                  <a:srgbClr val="80A4DC"/>
                </a:solidFill>
                <a:effectLst>
                  <a:outerShdw blurRad="127000" dist="200000" dir="2700000" rotWithShape="0">
                    <a:srgbClr val="000000">
                      <a:alpha val="30000"/>
                    </a:srgbClr>
                  </a:outerShdw>
                </a:effectLst>
                <a:uFill>
                  <a:solidFill>
                    <a:srgbClr val="80A4DC"/>
                  </a:solidFill>
                </a:uFill>
              </a:rPr>
              <a:t>Title Text</a:t>
            </a:r>
          </a:p>
        </p:txBody>
      </p:sp>
      <p:sp>
        <p:nvSpPr>
          <p:cNvPr id="265" name="Shape 265"/>
          <p:cNvSpPr>
            <a:spLocks noGrp="1"/>
          </p:cNvSpPr>
          <p:nvPr>
            <p:ph type="body" idx="1"/>
          </p:nvPr>
        </p:nvSpPr>
        <p:spPr>
          <a:xfrm>
            <a:off x="1950720" y="4738415"/>
            <a:ext cx="9103360" cy="4930987"/>
          </a:xfrm>
          <a:prstGeom prst="rect">
            <a:avLst/>
          </a:prstGeom>
        </p:spPr>
        <p:txBody>
          <a:bodyPr lIns="72248" tIns="72248" rIns="72248" bIns="72248"/>
          <a:lstStyle>
            <a:lvl1pPr marL="0" indent="0" algn="ctr">
              <a:spcBef>
                <a:spcPts val="600"/>
              </a:spcBef>
              <a:buSzTx/>
              <a:buFontTx/>
              <a:buNone/>
              <a:defRPr sz="3800">
                <a:solidFill>
                  <a:srgbClr val="FFFFFF"/>
                </a:solidFill>
                <a:uFill>
                  <a:solidFill>
                    <a:srgbClr val="FFFFFF"/>
                  </a:solidFill>
                </a:uFill>
                <a:latin typeface="Book Antiqua"/>
                <a:ea typeface="Book Antiqua"/>
                <a:cs typeface="Book Antiqua"/>
                <a:sym typeface="Book Antiqua"/>
              </a:defRPr>
            </a:lvl1pPr>
            <a:lvl2pPr marL="0" indent="457200" algn="ctr">
              <a:spcBef>
                <a:spcPts val="600"/>
              </a:spcBef>
              <a:buSzTx/>
              <a:buFontTx/>
              <a:buNone/>
              <a:defRPr sz="3800">
                <a:solidFill>
                  <a:srgbClr val="FFFFFF"/>
                </a:solidFill>
                <a:uFill>
                  <a:solidFill>
                    <a:srgbClr val="FFFFFF"/>
                  </a:solidFill>
                </a:uFill>
                <a:latin typeface="Book Antiqua"/>
                <a:ea typeface="Book Antiqua"/>
                <a:cs typeface="Book Antiqua"/>
                <a:sym typeface="Book Antiqua"/>
              </a:defRPr>
            </a:lvl2pPr>
            <a:lvl3pPr marL="0" indent="914400" algn="ctr">
              <a:spcBef>
                <a:spcPts val="600"/>
              </a:spcBef>
              <a:buSzTx/>
              <a:buFontTx/>
              <a:buNone/>
              <a:defRPr sz="3800">
                <a:solidFill>
                  <a:srgbClr val="FFFFFF"/>
                </a:solidFill>
                <a:uFill>
                  <a:solidFill>
                    <a:srgbClr val="FFFFFF"/>
                  </a:solidFill>
                </a:uFill>
                <a:latin typeface="Book Antiqua"/>
                <a:ea typeface="Book Antiqua"/>
                <a:cs typeface="Book Antiqua"/>
                <a:sym typeface="Book Antiqua"/>
              </a:defRPr>
            </a:lvl3pPr>
            <a:lvl4pPr marL="0" indent="1371600" algn="ctr">
              <a:spcBef>
                <a:spcPts val="600"/>
              </a:spcBef>
              <a:buSzTx/>
              <a:buFontTx/>
              <a:buNone/>
              <a:defRPr sz="3800">
                <a:solidFill>
                  <a:srgbClr val="FFFFFF"/>
                </a:solidFill>
                <a:uFill>
                  <a:solidFill>
                    <a:srgbClr val="FFFFFF"/>
                  </a:solidFill>
                </a:uFill>
                <a:latin typeface="Book Antiqua"/>
                <a:ea typeface="Book Antiqua"/>
                <a:cs typeface="Book Antiqua"/>
                <a:sym typeface="Book Antiqua"/>
              </a:defRPr>
            </a:lvl4pPr>
            <a:lvl5pPr marL="0" indent="1828800" algn="ctr">
              <a:spcBef>
                <a:spcPts val="600"/>
              </a:spcBef>
              <a:buSzTx/>
              <a:buFontTx/>
              <a:buNone/>
              <a:defRPr sz="3800">
                <a:solidFill>
                  <a:srgbClr val="FFFFFF"/>
                </a:solidFill>
                <a:uFill>
                  <a:solidFill>
                    <a:srgbClr val="FFFFFF"/>
                  </a:solidFill>
                </a:uFill>
                <a:latin typeface="Book Antiqua"/>
                <a:ea typeface="Book Antiqua"/>
                <a:cs typeface="Book Antiqua"/>
                <a:sym typeface="Book Antiqua"/>
              </a:defRPr>
            </a:lvl5pPr>
          </a:lstStyle>
          <a:p>
            <a:pPr lvl="0">
              <a:defRPr sz="1800">
                <a:solidFill>
                  <a:srgbClr val="000000"/>
                </a:solidFill>
                <a:uFillTx/>
              </a:defRPr>
            </a:pPr>
            <a:r>
              <a:rPr sz="3800">
                <a:solidFill>
                  <a:srgbClr val="FFFFFF"/>
                </a:solidFill>
                <a:uFill>
                  <a:solidFill>
                    <a:srgbClr val="FFFFFF"/>
                  </a:solidFill>
                </a:uFill>
              </a:rPr>
              <a:t>Body Level One</a:t>
            </a:r>
          </a:p>
          <a:p>
            <a:pPr lvl="1">
              <a:defRPr sz="1800">
                <a:solidFill>
                  <a:srgbClr val="000000"/>
                </a:solidFill>
                <a:uFillTx/>
              </a:defRPr>
            </a:pPr>
            <a:r>
              <a:rPr sz="3800">
                <a:solidFill>
                  <a:srgbClr val="FFFFFF"/>
                </a:solidFill>
                <a:uFill>
                  <a:solidFill>
                    <a:srgbClr val="FFFFFF"/>
                  </a:solidFill>
                </a:uFill>
              </a:rPr>
              <a:t>Body Level Two</a:t>
            </a:r>
          </a:p>
          <a:p>
            <a:pPr lvl="2">
              <a:defRPr sz="1800">
                <a:solidFill>
                  <a:srgbClr val="000000"/>
                </a:solidFill>
                <a:uFillTx/>
              </a:defRPr>
            </a:pPr>
            <a:r>
              <a:rPr sz="3800">
                <a:solidFill>
                  <a:srgbClr val="FFFFFF"/>
                </a:solidFill>
                <a:uFill>
                  <a:solidFill>
                    <a:srgbClr val="FFFFFF"/>
                  </a:solidFill>
                </a:uFill>
              </a:rPr>
              <a:t>Body Level Three</a:t>
            </a:r>
          </a:p>
          <a:p>
            <a:pPr lvl="3">
              <a:defRPr sz="1800">
                <a:solidFill>
                  <a:srgbClr val="000000"/>
                </a:solidFill>
                <a:uFillTx/>
              </a:defRPr>
            </a:pPr>
            <a:r>
              <a:rPr sz="3800">
                <a:solidFill>
                  <a:srgbClr val="FFFFFF"/>
                </a:solidFill>
                <a:uFill>
                  <a:solidFill>
                    <a:srgbClr val="FFFFFF"/>
                  </a:solidFill>
                </a:uFill>
              </a:rPr>
              <a:t>Body Level Four</a:t>
            </a:r>
          </a:p>
          <a:p>
            <a:pPr lvl="4">
              <a:defRPr sz="1800">
                <a:solidFill>
                  <a:srgbClr val="000000"/>
                </a:solidFill>
                <a:uFillTx/>
              </a:defRPr>
            </a:pPr>
            <a:r>
              <a:rPr sz="3800">
                <a:solidFill>
                  <a:srgbClr val="FFFFFF"/>
                </a:solidFill>
                <a:uFill>
                  <a:solidFill>
                    <a:srgbClr val="FFFFFF"/>
                  </a:solidFill>
                </a:uFill>
              </a:rPr>
              <a:t>Body Level Five</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 Title and Content">
    <p:bg>
      <p:bgPr>
        <a:solidFill>
          <a:srgbClr val="1F497D"/>
        </a:solidFill>
        <a:effectLst/>
      </p:bgPr>
    </p:bg>
    <p:spTree>
      <p:nvGrpSpPr>
        <p:cNvPr id="1" name=""/>
        <p:cNvGrpSpPr/>
        <p:nvPr/>
      </p:nvGrpSpPr>
      <p:grpSpPr>
        <a:xfrm>
          <a:off x="0" y="0"/>
          <a:ext cx="0" cy="0"/>
          <a:chOff x="0" y="0"/>
          <a:chExt cx="0" cy="0"/>
        </a:xfrm>
      </p:grpSpPr>
      <p:sp>
        <p:nvSpPr>
          <p:cNvPr id="267" name="Shape 267"/>
          <p:cNvSpPr/>
          <p:nvPr/>
        </p:nvSpPr>
        <p:spPr>
          <a:xfrm>
            <a:off x="0" y="6758579"/>
            <a:ext cx="13004800" cy="3005101"/>
          </a:xfrm>
          <a:custGeom>
            <a:avLst/>
            <a:gdLst/>
            <a:ahLst/>
            <a:cxnLst>
              <a:cxn ang="0">
                <a:pos x="wd2" y="hd2"/>
              </a:cxn>
              <a:cxn ang="5400000">
                <a:pos x="wd2" y="hd2"/>
              </a:cxn>
              <a:cxn ang="10800000">
                <a:pos x="wd2" y="hd2"/>
              </a:cxn>
              <a:cxn ang="16200000">
                <a:pos x="wd2" y="hd2"/>
              </a:cxn>
            </a:cxnLst>
            <a:rect l="0" t="0" r="r" b="b"/>
            <a:pathLst>
              <a:path w="21600" h="21600"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blurRad="63500" dist="50800" dir="16200000" rotWithShape="0">
              <a:srgbClr val="000000">
                <a:alpha val="3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68" name="Shape 268"/>
          <p:cNvSpPr/>
          <p:nvPr/>
        </p:nvSpPr>
        <p:spPr>
          <a:xfrm>
            <a:off x="10403839" y="0"/>
            <a:ext cx="2600960" cy="9753600"/>
          </a:xfrm>
          <a:custGeom>
            <a:avLst/>
            <a:gdLst/>
            <a:ahLst/>
            <a:cxnLst>
              <a:cxn ang="0">
                <a:pos x="wd2" y="hd2"/>
              </a:cxn>
              <a:cxn ang="5400000">
                <a:pos x="wd2" y="hd2"/>
              </a:cxn>
              <a:cxn ang="10800000">
                <a:pos x="wd2" y="hd2"/>
              </a:cxn>
              <a:cxn ang="16200000">
                <a:pos x="wd2" y="hd2"/>
              </a:cxn>
            </a:cxnLst>
            <a:rect l="0" t="0" r="r" b="b"/>
            <a:pathLst>
              <a:path w="19857" h="21600"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blurRad="63500" dist="63500" dir="10800000" rotWithShape="0">
              <a:srgbClr val="000000">
                <a:alpha val="4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69" name="Shape 269"/>
          <p:cNvSpPr>
            <a:spLocks noGrp="1"/>
          </p:cNvSpPr>
          <p:nvPr>
            <p:ph type="title"/>
          </p:nvPr>
        </p:nvSpPr>
        <p:spPr>
          <a:xfrm>
            <a:off x="650240" y="130952"/>
            <a:ext cx="10620587" cy="2144888"/>
          </a:xfrm>
          <a:prstGeom prst="rect">
            <a:avLst/>
          </a:prstGeom>
        </p:spPr>
        <p:txBody>
          <a:bodyPr/>
          <a:lstStyle>
            <a:lvl1pPr algn="l">
              <a:defRPr sz="6400">
                <a:solidFill>
                  <a:srgbClr val="FFFFFF"/>
                </a:solidFill>
                <a:uFill>
                  <a:solidFill>
                    <a:srgbClr val="FFFFFF"/>
                  </a:solidFill>
                </a:uFill>
                <a:latin typeface="Franklin Gothic Book"/>
                <a:ea typeface="Franklin Gothic Book"/>
                <a:cs typeface="Franklin Gothic Book"/>
                <a:sym typeface="Franklin Gothic Book"/>
              </a:defRPr>
            </a:lvl1pPr>
          </a:lstStyle>
          <a:p>
            <a:pPr lvl="0">
              <a:defRPr sz="1800">
                <a:solidFill>
                  <a:srgbClr val="000000"/>
                </a:solidFill>
                <a:uFillTx/>
              </a:defRPr>
            </a:pPr>
            <a:r>
              <a:rPr sz="6400">
                <a:solidFill>
                  <a:srgbClr val="FFFFFF"/>
                </a:solidFill>
                <a:uFill>
                  <a:solidFill>
                    <a:srgbClr val="FFFFFF"/>
                  </a:solidFill>
                </a:uFill>
              </a:rPr>
              <a:t>Title Text</a:t>
            </a:r>
          </a:p>
        </p:txBody>
      </p:sp>
      <p:sp>
        <p:nvSpPr>
          <p:cNvPr id="270" name="Shape 270"/>
          <p:cNvSpPr>
            <a:spLocks noGrp="1"/>
          </p:cNvSpPr>
          <p:nvPr>
            <p:ph type="body" idx="1"/>
          </p:nvPr>
        </p:nvSpPr>
        <p:spPr>
          <a:xfrm>
            <a:off x="650240" y="2275839"/>
            <a:ext cx="10620587" cy="7477761"/>
          </a:xfrm>
          <a:prstGeom prst="rect">
            <a:avLst/>
          </a:prstGeom>
        </p:spPr>
        <p:txBody>
          <a:bodyPr/>
          <a:lstStyle>
            <a:lvl1pPr marL="574243" indent="-537667">
              <a:buClr>
                <a:srgbClr val="4F81BD"/>
              </a:buClr>
              <a:buSzPct val="80000"/>
              <a:buFont typeface="Helvetica"/>
              <a:buChar char="⦿"/>
              <a:defRPr sz="4200">
                <a:solidFill>
                  <a:srgbClr val="FFFFFF"/>
                </a:solidFill>
                <a:uFill>
                  <a:solidFill>
                    <a:srgbClr val="FFFFFF"/>
                  </a:solidFill>
                </a:uFill>
                <a:latin typeface="Arial"/>
                <a:ea typeface="Arial"/>
                <a:cs typeface="Arial"/>
                <a:sym typeface="Arial"/>
              </a:defRPr>
            </a:lvl1pPr>
            <a:lvl2pPr marL="891188" indent="-44313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2pPr>
            <a:lvl3pPr marL="1197863" indent="-448055">
              <a:buClr>
                <a:srgbClr val="4F81BD"/>
              </a:buClr>
              <a:buSzPct val="85000"/>
              <a:buFont typeface="Helvetica"/>
              <a:buChar char="○"/>
              <a:defRPr sz="4200">
                <a:solidFill>
                  <a:srgbClr val="FFFFFF"/>
                </a:solidFill>
                <a:uFill>
                  <a:solidFill>
                    <a:srgbClr val="FFFFFF"/>
                  </a:solidFill>
                </a:uFill>
                <a:latin typeface="Arial"/>
                <a:ea typeface="Arial"/>
                <a:cs typeface="Arial"/>
                <a:sym typeface="Arial"/>
              </a:defRPr>
            </a:lvl3pPr>
            <a:lvl4pPr marL="1541678" indent="-49926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4pPr>
            <a:lvl5pPr marL="1691639" indent="-384047">
              <a:buClr>
                <a:srgbClr val="4F81BD"/>
              </a:buClr>
              <a:buFont typeface="Helvetica"/>
              <a:buChar char="-"/>
              <a:defRPr sz="4200">
                <a:solidFill>
                  <a:srgbClr val="FFFFFF"/>
                </a:solidFill>
                <a:uFill>
                  <a:solidFill>
                    <a:srgbClr val="FFFFFF"/>
                  </a:solidFill>
                </a:uFill>
                <a:latin typeface="Arial"/>
                <a:ea typeface="Arial"/>
                <a:cs typeface="Arial"/>
                <a:sym typeface="Arial"/>
              </a:defRPr>
            </a:lvl5pPr>
          </a:lstStyle>
          <a:p>
            <a:pPr lvl="0">
              <a:defRPr sz="1800">
                <a:solidFill>
                  <a:srgbClr val="000000"/>
                </a:solidFill>
                <a:uFillTx/>
              </a:defRPr>
            </a:pPr>
            <a:r>
              <a:rPr sz="4200">
                <a:solidFill>
                  <a:srgbClr val="FFFFFF"/>
                </a:solidFill>
                <a:uFill>
                  <a:solidFill>
                    <a:srgbClr val="FFFFFF"/>
                  </a:solidFill>
                </a:uFill>
              </a:rPr>
              <a:t>Body Level One</a:t>
            </a:r>
          </a:p>
          <a:p>
            <a:pPr lvl="1">
              <a:defRPr sz="1800">
                <a:solidFill>
                  <a:srgbClr val="000000"/>
                </a:solidFill>
                <a:uFillTx/>
              </a:defRPr>
            </a:pPr>
            <a:r>
              <a:rPr sz="4200">
                <a:solidFill>
                  <a:srgbClr val="FFFFFF"/>
                </a:solidFill>
                <a:uFill>
                  <a:solidFill>
                    <a:srgbClr val="FFFFFF"/>
                  </a:solidFill>
                </a:uFill>
              </a:rPr>
              <a:t>Body Level Two</a:t>
            </a:r>
          </a:p>
          <a:p>
            <a:pPr lvl="2">
              <a:defRPr sz="1800">
                <a:solidFill>
                  <a:srgbClr val="000000"/>
                </a:solidFill>
                <a:uFillTx/>
              </a:defRPr>
            </a:pPr>
            <a:r>
              <a:rPr sz="42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
        <p:nvSpPr>
          <p:cNvPr id="271" name="Shape 271"/>
          <p:cNvSpPr>
            <a:spLocks noGrp="1"/>
          </p:cNvSpPr>
          <p:nvPr>
            <p:ph type="sldNum" sz="quarter" idx="2"/>
          </p:nvPr>
        </p:nvSpPr>
        <p:spPr>
          <a:xfrm>
            <a:off x="11595946" y="9455508"/>
            <a:ext cx="1083733" cy="197383"/>
          </a:xfrm>
          <a:prstGeom prst="rect">
            <a:avLst/>
          </a:prstGeom>
        </p:spPr>
        <p:txBody>
          <a:bodyPr lIns="0" tIns="0" rIns="0" bIns="0" anchor="b"/>
          <a:lstStyle>
            <a:lvl1pPr>
              <a:defRPr sz="1400">
                <a:solidFill>
                  <a:srgbClr val="AEACA4"/>
                </a:solidFill>
                <a:uFill>
                  <a:solidFill>
                    <a:srgbClr val="AEACA4"/>
                  </a:solidFill>
                </a:u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Default - Title and Content">
    <p:bg>
      <p:bgPr>
        <a:solidFill>
          <a:srgbClr val="1F497D"/>
        </a:solidFill>
        <a:effectLst/>
      </p:bgPr>
    </p:bg>
    <p:spTree>
      <p:nvGrpSpPr>
        <p:cNvPr id="1" name=""/>
        <p:cNvGrpSpPr/>
        <p:nvPr/>
      </p:nvGrpSpPr>
      <p:grpSpPr>
        <a:xfrm>
          <a:off x="0" y="0"/>
          <a:ext cx="0" cy="0"/>
          <a:chOff x="0" y="0"/>
          <a:chExt cx="0" cy="0"/>
        </a:xfrm>
      </p:grpSpPr>
      <p:sp>
        <p:nvSpPr>
          <p:cNvPr id="273" name="Shape 273"/>
          <p:cNvSpPr/>
          <p:nvPr/>
        </p:nvSpPr>
        <p:spPr>
          <a:xfrm>
            <a:off x="0" y="6758579"/>
            <a:ext cx="13004800" cy="3005101"/>
          </a:xfrm>
          <a:custGeom>
            <a:avLst/>
            <a:gdLst/>
            <a:ahLst/>
            <a:cxnLst>
              <a:cxn ang="0">
                <a:pos x="wd2" y="hd2"/>
              </a:cxn>
              <a:cxn ang="5400000">
                <a:pos x="wd2" y="hd2"/>
              </a:cxn>
              <a:cxn ang="10800000">
                <a:pos x="wd2" y="hd2"/>
              </a:cxn>
              <a:cxn ang="16200000">
                <a:pos x="wd2" y="hd2"/>
              </a:cxn>
            </a:cxnLst>
            <a:rect l="0" t="0" r="r" b="b"/>
            <a:pathLst>
              <a:path w="21600" h="21600"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blurRad="63500" dist="50800" dir="16200000" rotWithShape="0">
              <a:srgbClr val="000000">
                <a:alpha val="3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74" name="Shape 274"/>
          <p:cNvSpPr/>
          <p:nvPr/>
        </p:nvSpPr>
        <p:spPr>
          <a:xfrm>
            <a:off x="10403839" y="0"/>
            <a:ext cx="2600960" cy="9753600"/>
          </a:xfrm>
          <a:custGeom>
            <a:avLst/>
            <a:gdLst/>
            <a:ahLst/>
            <a:cxnLst>
              <a:cxn ang="0">
                <a:pos x="wd2" y="hd2"/>
              </a:cxn>
              <a:cxn ang="5400000">
                <a:pos x="wd2" y="hd2"/>
              </a:cxn>
              <a:cxn ang="10800000">
                <a:pos x="wd2" y="hd2"/>
              </a:cxn>
              <a:cxn ang="16200000">
                <a:pos x="wd2" y="hd2"/>
              </a:cxn>
            </a:cxnLst>
            <a:rect l="0" t="0" r="r" b="b"/>
            <a:pathLst>
              <a:path w="19857" h="21600"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blurRad="63500" dist="63500" dir="10800000" rotWithShape="0">
              <a:srgbClr val="000000">
                <a:alpha val="4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75" name="Shape 275"/>
          <p:cNvSpPr>
            <a:spLocks noGrp="1"/>
          </p:cNvSpPr>
          <p:nvPr>
            <p:ph type="title"/>
          </p:nvPr>
        </p:nvSpPr>
        <p:spPr>
          <a:xfrm>
            <a:off x="650240" y="130952"/>
            <a:ext cx="10620587" cy="2144888"/>
          </a:xfrm>
          <a:prstGeom prst="rect">
            <a:avLst/>
          </a:prstGeom>
        </p:spPr>
        <p:txBody>
          <a:bodyPr/>
          <a:lstStyle>
            <a:lvl1pPr algn="l">
              <a:defRPr sz="6400">
                <a:solidFill>
                  <a:srgbClr val="FFFFFF"/>
                </a:solidFill>
                <a:uFill>
                  <a:solidFill>
                    <a:srgbClr val="FFFFFF"/>
                  </a:solidFill>
                </a:uFill>
                <a:latin typeface="Franklin Gothic Book"/>
                <a:ea typeface="Franklin Gothic Book"/>
                <a:cs typeface="Franklin Gothic Book"/>
                <a:sym typeface="Franklin Gothic Book"/>
              </a:defRPr>
            </a:lvl1pPr>
          </a:lstStyle>
          <a:p>
            <a:pPr lvl="0">
              <a:defRPr sz="1800">
                <a:solidFill>
                  <a:srgbClr val="000000"/>
                </a:solidFill>
                <a:uFillTx/>
              </a:defRPr>
            </a:pPr>
            <a:r>
              <a:rPr sz="6400">
                <a:solidFill>
                  <a:srgbClr val="FFFFFF"/>
                </a:solidFill>
                <a:uFill>
                  <a:solidFill>
                    <a:srgbClr val="FFFFFF"/>
                  </a:solidFill>
                </a:uFill>
              </a:rPr>
              <a:t>Title Text</a:t>
            </a:r>
          </a:p>
        </p:txBody>
      </p:sp>
      <p:sp>
        <p:nvSpPr>
          <p:cNvPr id="276" name="Shape 276"/>
          <p:cNvSpPr>
            <a:spLocks noGrp="1"/>
          </p:cNvSpPr>
          <p:nvPr>
            <p:ph type="body" idx="1"/>
          </p:nvPr>
        </p:nvSpPr>
        <p:spPr>
          <a:xfrm>
            <a:off x="650240" y="2275839"/>
            <a:ext cx="10620587" cy="7477761"/>
          </a:xfrm>
          <a:prstGeom prst="rect">
            <a:avLst/>
          </a:prstGeom>
        </p:spPr>
        <p:txBody>
          <a:bodyPr/>
          <a:lstStyle>
            <a:lvl1pPr marL="574243" indent="-537667">
              <a:buClr>
                <a:srgbClr val="4F81BD"/>
              </a:buClr>
              <a:buSzPct val="80000"/>
              <a:buFont typeface="Helvetica"/>
              <a:buChar char="⦿"/>
              <a:defRPr sz="4200">
                <a:solidFill>
                  <a:srgbClr val="FFFFFF"/>
                </a:solidFill>
                <a:uFill>
                  <a:solidFill>
                    <a:srgbClr val="FFFFFF"/>
                  </a:solidFill>
                </a:uFill>
                <a:latin typeface="Arial"/>
                <a:ea typeface="Arial"/>
                <a:cs typeface="Arial"/>
                <a:sym typeface="Arial"/>
              </a:defRPr>
            </a:lvl1pPr>
            <a:lvl2pPr marL="891188" indent="-44313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2pPr>
            <a:lvl3pPr marL="1197863" indent="-448055">
              <a:buClr>
                <a:srgbClr val="4F81BD"/>
              </a:buClr>
              <a:buSzPct val="85000"/>
              <a:buFont typeface="Helvetica"/>
              <a:buChar char="○"/>
              <a:defRPr sz="4200">
                <a:solidFill>
                  <a:srgbClr val="FFFFFF"/>
                </a:solidFill>
                <a:uFill>
                  <a:solidFill>
                    <a:srgbClr val="FFFFFF"/>
                  </a:solidFill>
                </a:uFill>
                <a:latin typeface="Arial"/>
                <a:ea typeface="Arial"/>
                <a:cs typeface="Arial"/>
                <a:sym typeface="Arial"/>
              </a:defRPr>
            </a:lvl3pPr>
            <a:lvl4pPr marL="1541678" indent="-49926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4pPr>
            <a:lvl5pPr marL="1691639" indent="-384047">
              <a:buClr>
                <a:srgbClr val="4F81BD"/>
              </a:buClr>
              <a:buFont typeface="Helvetica"/>
              <a:buChar char="-"/>
              <a:defRPr sz="4200">
                <a:solidFill>
                  <a:srgbClr val="FFFFFF"/>
                </a:solidFill>
                <a:uFill>
                  <a:solidFill>
                    <a:srgbClr val="FFFFFF"/>
                  </a:solidFill>
                </a:uFill>
                <a:latin typeface="Arial"/>
                <a:ea typeface="Arial"/>
                <a:cs typeface="Arial"/>
                <a:sym typeface="Arial"/>
              </a:defRPr>
            </a:lvl5pPr>
          </a:lstStyle>
          <a:p>
            <a:pPr lvl="0">
              <a:defRPr sz="1800">
                <a:solidFill>
                  <a:srgbClr val="000000"/>
                </a:solidFill>
                <a:uFillTx/>
              </a:defRPr>
            </a:pPr>
            <a:r>
              <a:rPr sz="4200">
                <a:solidFill>
                  <a:srgbClr val="FFFFFF"/>
                </a:solidFill>
                <a:uFill>
                  <a:solidFill>
                    <a:srgbClr val="FFFFFF"/>
                  </a:solidFill>
                </a:uFill>
              </a:rPr>
              <a:t>Body Level One</a:t>
            </a:r>
          </a:p>
          <a:p>
            <a:pPr lvl="1">
              <a:defRPr sz="1800">
                <a:solidFill>
                  <a:srgbClr val="000000"/>
                </a:solidFill>
                <a:uFillTx/>
              </a:defRPr>
            </a:pPr>
            <a:r>
              <a:rPr sz="4200">
                <a:solidFill>
                  <a:srgbClr val="FFFFFF"/>
                </a:solidFill>
                <a:uFill>
                  <a:solidFill>
                    <a:srgbClr val="FFFFFF"/>
                  </a:solidFill>
                </a:uFill>
              </a:rPr>
              <a:t>Body Level Two</a:t>
            </a:r>
          </a:p>
          <a:p>
            <a:pPr lvl="2">
              <a:defRPr sz="1800">
                <a:solidFill>
                  <a:srgbClr val="000000"/>
                </a:solidFill>
                <a:uFillTx/>
              </a:defRPr>
            </a:pPr>
            <a:r>
              <a:rPr sz="42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
        <p:nvSpPr>
          <p:cNvPr id="277" name="Shape 277"/>
          <p:cNvSpPr>
            <a:spLocks noGrp="1"/>
          </p:cNvSpPr>
          <p:nvPr>
            <p:ph type="sldNum" sz="quarter" idx="2"/>
          </p:nvPr>
        </p:nvSpPr>
        <p:spPr>
          <a:xfrm>
            <a:off x="11595946" y="9455508"/>
            <a:ext cx="1083733" cy="197383"/>
          </a:xfrm>
          <a:prstGeom prst="rect">
            <a:avLst/>
          </a:prstGeom>
        </p:spPr>
        <p:txBody>
          <a:bodyPr lIns="0" tIns="0" rIns="0" bIns="0" anchor="b"/>
          <a:lstStyle>
            <a:lvl1pPr>
              <a:defRPr sz="1400">
                <a:solidFill>
                  <a:srgbClr val="AEACA4"/>
                </a:solidFill>
                <a:uFill>
                  <a:solidFill>
                    <a:srgbClr val="AEACA4"/>
                  </a:solidFill>
                </a:u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Default - Title and Content">
    <p:bg>
      <p:bgPr>
        <a:solidFill>
          <a:srgbClr val="1F497D"/>
        </a:solidFill>
        <a:effectLst/>
      </p:bgPr>
    </p:bg>
    <p:spTree>
      <p:nvGrpSpPr>
        <p:cNvPr id="1" name=""/>
        <p:cNvGrpSpPr/>
        <p:nvPr/>
      </p:nvGrpSpPr>
      <p:grpSpPr>
        <a:xfrm>
          <a:off x="0" y="0"/>
          <a:ext cx="0" cy="0"/>
          <a:chOff x="0" y="0"/>
          <a:chExt cx="0" cy="0"/>
        </a:xfrm>
      </p:grpSpPr>
      <p:sp>
        <p:nvSpPr>
          <p:cNvPr id="279" name="Shape 279"/>
          <p:cNvSpPr/>
          <p:nvPr/>
        </p:nvSpPr>
        <p:spPr>
          <a:xfrm>
            <a:off x="0" y="6758579"/>
            <a:ext cx="13004800" cy="3005101"/>
          </a:xfrm>
          <a:custGeom>
            <a:avLst/>
            <a:gdLst/>
            <a:ahLst/>
            <a:cxnLst>
              <a:cxn ang="0">
                <a:pos x="wd2" y="hd2"/>
              </a:cxn>
              <a:cxn ang="5400000">
                <a:pos x="wd2" y="hd2"/>
              </a:cxn>
              <a:cxn ang="10800000">
                <a:pos x="wd2" y="hd2"/>
              </a:cxn>
              <a:cxn ang="16200000">
                <a:pos x="wd2" y="hd2"/>
              </a:cxn>
            </a:cxnLst>
            <a:rect l="0" t="0" r="r" b="b"/>
            <a:pathLst>
              <a:path w="21600" h="21600" extrusionOk="0">
                <a:moveTo>
                  <a:pt x="0" y="17299"/>
                </a:moveTo>
                <a:lnTo>
                  <a:pt x="0" y="21600"/>
                </a:lnTo>
                <a:lnTo>
                  <a:pt x="21600" y="21600"/>
                </a:lnTo>
                <a:lnTo>
                  <a:pt x="21600" y="0"/>
                </a:lnTo>
                <a:cubicBezTo>
                  <a:pt x="12075" y="19571"/>
                  <a:pt x="8438" y="18598"/>
                  <a:pt x="0" y="17299"/>
                </a:cubicBezTo>
                <a:close/>
              </a:path>
            </a:pathLst>
          </a:custGeom>
          <a:solidFill>
            <a:srgbClr val="7B7B7B">
              <a:alpha val="45000"/>
            </a:srgbClr>
          </a:solidFill>
          <a:ln w="12700">
            <a:miter lim="400000"/>
          </a:ln>
          <a:effectLst>
            <a:outerShdw blurRad="63500" dist="50800" dir="16200000" rotWithShape="0">
              <a:srgbClr val="000000">
                <a:alpha val="3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80" name="Shape 280"/>
          <p:cNvSpPr/>
          <p:nvPr/>
        </p:nvSpPr>
        <p:spPr>
          <a:xfrm>
            <a:off x="10403839" y="0"/>
            <a:ext cx="2600960" cy="9753600"/>
          </a:xfrm>
          <a:custGeom>
            <a:avLst/>
            <a:gdLst/>
            <a:ahLst/>
            <a:cxnLst>
              <a:cxn ang="0">
                <a:pos x="wd2" y="hd2"/>
              </a:cxn>
              <a:cxn ang="5400000">
                <a:pos x="wd2" y="hd2"/>
              </a:cxn>
              <a:cxn ang="10800000">
                <a:pos x="wd2" y="hd2"/>
              </a:cxn>
              <a:cxn ang="16200000">
                <a:pos x="wd2" y="hd2"/>
              </a:cxn>
            </a:cxnLst>
            <a:rect l="0" t="0" r="r" b="b"/>
            <a:pathLst>
              <a:path w="19857" h="21600"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blurRad="63500" dist="63500" dir="10800000" rotWithShape="0">
              <a:srgbClr val="000000">
                <a:alpha val="45000"/>
              </a:srgbClr>
            </a:outerShdw>
          </a:effectLst>
        </p:spPr>
        <p:txBody>
          <a:bodyPr lIns="65023" tIns="65023" rIns="65023" bIns="65023"/>
          <a:lstStyle/>
          <a:p>
            <a:pPr lvl="0" algn="l" defTabSz="914400">
              <a:defRPr sz="2400">
                <a:uFill>
                  <a:solidFill>
                    <a:srgbClr val="FFFFFF"/>
                  </a:solidFill>
                </a:uFill>
                <a:latin typeface="Arial"/>
                <a:ea typeface="Arial"/>
                <a:cs typeface="Arial"/>
                <a:sym typeface="Arial"/>
              </a:defRPr>
            </a:pPr>
            <a:endParaRPr/>
          </a:p>
        </p:txBody>
      </p:sp>
      <p:sp>
        <p:nvSpPr>
          <p:cNvPr id="281" name="Shape 281"/>
          <p:cNvSpPr>
            <a:spLocks noGrp="1"/>
          </p:cNvSpPr>
          <p:nvPr>
            <p:ph type="title"/>
          </p:nvPr>
        </p:nvSpPr>
        <p:spPr>
          <a:xfrm>
            <a:off x="650240" y="130952"/>
            <a:ext cx="10620587" cy="2144888"/>
          </a:xfrm>
          <a:prstGeom prst="rect">
            <a:avLst/>
          </a:prstGeom>
        </p:spPr>
        <p:txBody>
          <a:bodyPr/>
          <a:lstStyle>
            <a:lvl1pPr algn="l">
              <a:defRPr sz="6400">
                <a:solidFill>
                  <a:srgbClr val="FFFFFF"/>
                </a:solidFill>
                <a:uFill>
                  <a:solidFill>
                    <a:srgbClr val="FFFFFF"/>
                  </a:solidFill>
                </a:uFill>
                <a:latin typeface="Franklin Gothic Book"/>
                <a:ea typeface="Franklin Gothic Book"/>
                <a:cs typeface="Franklin Gothic Book"/>
                <a:sym typeface="Franklin Gothic Book"/>
              </a:defRPr>
            </a:lvl1pPr>
          </a:lstStyle>
          <a:p>
            <a:pPr lvl="0">
              <a:defRPr sz="1800">
                <a:solidFill>
                  <a:srgbClr val="000000"/>
                </a:solidFill>
                <a:uFillTx/>
              </a:defRPr>
            </a:pPr>
            <a:r>
              <a:rPr sz="6400">
                <a:solidFill>
                  <a:srgbClr val="FFFFFF"/>
                </a:solidFill>
                <a:uFill>
                  <a:solidFill>
                    <a:srgbClr val="FFFFFF"/>
                  </a:solidFill>
                </a:uFill>
              </a:rPr>
              <a:t>Title Text</a:t>
            </a:r>
          </a:p>
        </p:txBody>
      </p:sp>
      <p:sp>
        <p:nvSpPr>
          <p:cNvPr id="282" name="Shape 282"/>
          <p:cNvSpPr>
            <a:spLocks noGrp="1"/>
          </p:cNvSpPr>
          <p:nvPr>
            <p:ph type="body" idx="1"/>
          </p:nvPr>
        </p:nvSpPr>
        <p:spPr>
          <a:xfrm>
            <a:off x="650240" y="2275839"/>
            <a:ext cx="10620587" cy="7477761"/>
          </a:xfrm>
          <a:prstGeom prst="rect">
            <a:avLst/>
          </a:prstGeom>
        </p:spPr>
        <p:txBody>
          <a:bodyPr/>
          <a:lstStyle>
            <a:lvl1pPr marL="574243" indent="-537667">
              <a:buClr>
                <a:srgbClr val="4F81BD"/>
              </a:buClr>
              <a:buSzPct val="80000"/>
              <a:buFont typeface="Helvetica"/>
              <a:buChar char="⦿"/>
              <a:defRPr sz="4200">
                <a:solidFill>
                  <a:srgbClr val="FFFFFF"/>
                </a:solidFill>
                <a:uFill>
                  <a:solidFill>
                    <a:srgbClr val="FFFFFF"/>
                  </a:solidFill>
                </a:uFill>
                <a:latin typeface="Arial"/>
                <a:ea typeface="Arial"/>
                <a:cs typeface="Arial"/>
                <a:sym typeface="Arial"/>
              </a:defRPr>
            </a:lvl1pPr>
            <a:lvl2pPr marL="891188" indent="-44313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2pPr>
            <a:lvl3pPr marL="1197863" indent="-448055">
              <a:buClr>
                <a:srgbClr val="4F81BD"/>
              </a:buClr>
              <a:buSzPct val="85000"/>
              <a:buFont typeface="Helvetica"/>
              <a:buChar char="○"/>
              <a:defRPr sz="4200">
                <a:solidFill>
                  <a:srgbClr val="FFFFFF"/>
                </a:solidFill>
                <a:uFill>
                  <a:solidFill>
                    <a:srgbClr val="FFFFFF"/>
                  </a:solidFill>
                </a:uFill>
                <a:latin typeface="Arial"/>
                <a:ea typeface="Arial"/>
                <a:cs typeface="Arial"/>
                <a:sym typeface="Arial"/>
              </a:defRPr>
            </a:lvl3pPr>
            <a:lvl4pPr marL="1541678" indent="-499262">
              <a:buClr>
                <a:srgbClr val="4F81BD"/>
              </a:buClr>
              <a:buSzPct val="90000"/>
              <a:buFont typeface="Helvetica"/>
              <a:buChar char="●"/>
              <a:defRPr sz="4200">
                <a:solidFill>
                  <a:srgbClr val="FFFFFF"/>
                </a:solidFill>
                <a:uFill>
                  <a:solidFill>
                    <a:srgbClr val="FFFFFF"/>
                  </a:solidFill>
                </a:uFill>
                <a:latin typeface="Arial"/>
                <a:ea typeface="Arial"/>
                <a:cs typeface="Arial"/>
                <a:sym typeface="Arial"/>
              </a:defRPr>
            </a:lvl4pPr>
            <a:lvl5pPr marL="1691639" indent="-384047">
              <a:buClr>
                <a:srgbClr val="4F81BD"/>
              </a:buClr>
              <a:buFont typeface="Helvetica"/>
              <a:buChar char="-"/>
              <a:defRPr sz="4200">
                <a:solidFill>
                  <a:srgbClr val="FFFFFF"/>
                </a:solidFill>
                <a:uFill>
                  <a:solidFill>
                    <a:srgbClr val="FFFFFF"/>
                  </a:solidFill>
                </a:uFill>
                <a:latin typeface="Arial"/>
                <a:ea typeface="Arial"/>
                <a:cs typeface="Arial"/>
                <a:sym typeface="Arial"/>
              </a:defRPr>
            </a:lvl5pPr>
          </a:lstStyle>
          <a:p>
            <a:pPr lvl="0">
              <a:defRPr sz="1800">
                <a:solidFill>
                  <a:srgbClr val="000000"/>
                </a:solidFill>
                <a:uFillTx/>
              </a:defRPr>
            </a:pPr>
            <a:r>
              <a:rPr sz="4200">
                <a:solidFill>
                  <a:srgbClr val="FFFFFF"/>
                </a:solidFill>
                <a:uFill>
                  <a:solidFill>
                    <a:srgbClr val="FFFFFF"/>
                  </a:solidFill>
                </a:uFill>
              </a:rPr>
              <a:t>Body Level One</a:t>
            </a:r>
          </a:p>
          <a:p>
            <a:pPr lvl="1">
              <a:defRPr sz="1800">
                <a:solidFill>
                  <a:srgbClr val="000000"/>
                </a:solidFill>
                <a:uFillTx/>
              </a:defRPr>
            </a:pPr>
            <a:r>
              <a:rPr sz="4200">
                <a:solidFill>
                  <a:srgbClr val="FFFFFF"/>
                </a:solidFill>
                <a:uFill>
                  <a:solidFill>
                    <a:srgbClr val="FFFFFF"/>
                  </a:solidFill>
                </a:uFill>
              </a:rPr>
              <a:t>Body Level Two</a:t>
            </a:r>
          </a:p>
          <a:p>
            <a:pPr lvl="2">
              <a:defRPr sz="1800">
                <a:solidFill>
                  <a:srgbClr val="000000"/>
                </a:solidFill>
                <a:uFillTx/>
              </a:defRPr>
            </a:pPr>
            <a:r>
              <a:rPr sz="42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
        <p:nvSpPr>
          <p:cNvPr id="283" name="Shape 283"/>
          <p:cNvSpPr>
            <a:spLocks noGrp="1"/>
          </p:cNvSpPr>
          <p:nvPr>
            <p:ph type="sldNum" sz="quarter" idx="2"/>
          </p:nvPr>
        </p:nvSpPr>
        <p:spPr>
          <a:xfrm>
            <a:off x="11595946" y="9455508"/>
            <a:ext cx="1083733" cy="197383"/>
          </a:xfrm>
          <a:prstGeom prst="rect">
            <a:avLst/>
          </a:prstGeom>
        </p:spPr>
        <p:txBody>
          <a:bodyPr lIns="0" tIns="0" rIns="0" bIns="0" anchor="b"/>
          <a:lstStyle>
            <a:lvl1pPr>
              <a:defRPr sz="1400">
                <a:solidFill>
                  <a:srgbClr val="AEACA4"/>
                </a:solidFill>
                <a:uFill>
                  <a:solidFill>
                    <a:srgbClr val="AEACA4"/>
                  </a:solidFill>
                </a:u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1270000" y="203200"/>
            <a:ext cx="10464800" cy="2540000"/>
          </a:xfrm>
          <a:prstGeom prst="rect">
            <a:avLst/>
          </a:prstGeom>
        </p:spPr>
        <p:txBody>
          <a:bodyPr lIns="0" tIns="0" rIns="0" bIns="0"/>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
        <p:nvSpPr>
          <p:cNvPr id="20" name="Shape 20"/>
          <p:cNvSpPr>
            <a:spLocks noGrp="1"/>
          </p:cNvSpPr>
          <p:nvPr>
            <p:ph type="body" idx="1"/>
          </p:nvPr>
        </p:nvSpPr>
        <p:spPr>
          <a:xfrm>
            <a:off x="1270000" y="2768600"/>
            <a:ext cx="10464800" cy="5740400"/>
          </a:xfrm>
          <a:prstGeom prst="rect">
            <a:avLst/>
          </a:prstGeom>
        </p:spPr>
        <p:txBody>
          <a:bodyPr lIns="0" tIns="0" rIns="0" bIns="0" anchor="ctr"/>
          <a:lstStyle>
            <a:lvl1pPr marL="571500" indent="-571500" defTabSz="457200">
              <a:spcBef>
                <a:spcPts val="3600"/>
              </a:spcBef>
              <a:buSzPct val="43000"/>
              <a:buFontTx/>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FontTx/>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FontTx/>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FontTx/>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FontTx/>
              <a:buBlip>
                <a:blip r:embed="rId3"/>
              </a:buBlip>
              <a:defRPr sz="3600">
                <a:solidFill>
                  <a:srgbClr val="FFFFFF"/>
                </a:solidFill>
                <a:latin typeface="+mn-lt"/>
                <a:ea typeface="+mn-ea"/>
                <a:cs typeface="+mn-cs"/>
                <a:sym typeface="Chalkduster"/>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1270000" y="203200"/>
            <a:ext cx="10464800" cy="2540000"/>
          </a:xfrm>
          <a:prstGeom prst="rect">
            <a:avLst/>
          </a:prstGeom>
        </p:spPr>
        <p:txBody>
          <a:bodyPr lIns="0" tIns="0" rIns="0" bIns="0"/>
          <a:lstStyle>
            <a:lvl1pPr defTabSz="457200">
              <a:defRPr sz="7200">
                <a:solidFill>
                  <a:srgbClr val="FFFFFF"/>
                </a:solidFill>
                <a:latin typeface="+mn-lt"/>
                <a:ea typeface="+mn-ea"/>
                <a:cs typeface="+mn-cs"/>
                <a:sym typeface="Chalkduster"/>
              </a:defRPr>
            </a:lvl1pPr>
          </a:lstStyle>
          <a:p>
            <a:pPr lvl="0">
              <a:defRPr sz="1800">
                <a:solidFill>
                  <a:srgbClr val="000000"/>
                </a:solidFill>
              </a:defRPr>
            </a:pPr>
            <a:r>
              <a:rPr sz="7200">
                <a:solidFill>
                  <a:srgbClr val="FFFFFF"/>
                </a:solidFill>
              </a:rPr>
              <a:t>Title Text</a:t>
            </a:r>
          </a:p>
        </p:txBody>
      </p:sp>
      <p:sp>
        <p:nvSpPr>
          <p:cNvPr id="23" name="Shape 23"/>
          <p:cNvSpPr>
            <a:spLocks noGrp="1"/>
          </p:cNvSpPr>
          <p:nvPr>
            <p:ph type="body" idx="1"/>
          </p:nvPr>
        </p:nvSpPr>
        <p:spPr>
          <a:xfrm>
            <a:off x="1270000" y="2946400"/>
            <a:ext cx="5270500" cy="6096000"/>
          </a:xfrm>
          <a:prstGeom prst="rect">
            <a:avLst/>
          </a:prstGeom>
        </p:spPr>
        <p:txBody>
          <a:bodyPr lIns="0" tIns="0" rIns="0" bIns="0" anchor="ctr"/>
          <a:lstStyle>
            <a:lvl1pPr marL="482600" indent="-482600" defTabSz="457200">
              <a:spcBef>
                <a:spcPts val="3200"/>
              </a:spcBef>
              <a:buSzPct val="43000"/>
              <a:buFont typeface="Gill Sans"/>
              <a:buBlip>
                <a:blip r:embed="rId3"/>
              </a:buBlip>
              <a:defRPr sz="3200">
                <a:solidFill>
                  <a:srgbClr val="FFFFFF"/>
                </a:solidFill>
                <a:latin typeface="+mn-lt"/>
                <a:ea typeface="+mn-ea"/>
                <a:cs typeface="+mn-cs"/>
                <a:sym typeface="Chalkduster"/>
              </a:defRPr>
            </a:lvl1pPr>
            <a:lvl2pPr marL="965200" indent="-482600" defTabSz="457200">
              <a:spcBef>
                <a:spcPts val="3200"/>
              </a:spcBef>
              <a:buSzPct val="43000"/>
              <a:buFont typeface="Gill Sans"/>
              <a:buBlip>
                <a:blip r:embed="rId3"/>
              </a:buBlip>
              <a:defRPr sz="3200">
                <a:solidFill>
                  <a:srgbClr val="FFFFFF"/>
                </a:solidFill>
                <a:latin typeface="+mn-lt"/>
                <a:ea typeface="+mn-ea"/>
                <a:cs typeface="+mn-cs"/>
                <a:sym typeface="Chalkduster"/>
              </a:defRPr>
            </a:lvl2pPr>
            <a:lvl3pPr marL="1447800" indent="-482600" defTabSz="457200">
              <a:spcBef>
                <a:spcPts val="3200"/>
              </a:spcBef>
              <a:buSzPct val="43000"/>
              <a:buFont typeface="Gill Sans"/>
              <a:buBlip>
                <a:blip r:embed="rId3"/>
              </a:buBlip>
              <a:defRPr sz="3200">
                <a:solidFill>
                  <a:srgbClr val="FFFFFF"/>
                </a:solidFill>
                <a:latin typeface="+mn-lt"/>
                <a:ea typeface="+mn-ea"/>
                <a:cs typeface="+mn-cs"/>
                <a:sym typeface="Chalkduster"/>
              </a:defRPr>
            </a:lvl3pPr>
            <a:lvl4pPr marL="1930400" indent="-482600" defTabSz="457200">
              <a:spcBef>
                <a:spcPts val="3200"/>
              </a:spcBef>
              <a:buSzPct val="43000"/>
              <a:buFont typeface="Gill Sans"/>
              <a:buBlip>
                <a:blip r:embed="rId3"/>
              </a:buBlip>
              <a:defRPr sz="3200">
                <a:solidFill>
                  <a:srgbClr val="FFFFFF"/>
                </a:solidFill>
                <a:latin typeface="+mn-lt"/>
                <a:ea typeface="+mn-ea"/>
                <a:cs typeface="+mn-cs"/>
                <a:sym typeface="Chalkduster"/>
              </a:defRPr>
            </a:lvl4pPr>
            <a:lvl5pPr marL="2413000" indent="-482600" defTabSz="457200">
              <a:spcBef>
                <a:spcPts val="3200"/>
              </a:spcBef>
              <a:buSzPct val="43000"/>
              <a:buFont typeface="Gill Sans"/>
              <a:buBlip>
                <a:blip r:embed="rId3"/>
              </a:buBlip>
              <a:defRPr sz="3200">
                <a:solidFill>
                  <a:srgbClr val="FFFFFF"/>
                </a:solidFill>
                <a:latin typeface="+mn-lt"/>
                <a:ea typeface="+mn-ea"/>
                <a:cs typeface="+mn-cs"/>
                <a:sym typeface="Chalkduster"/>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body" idx="1"/>
          </p:nvPr>
        </p:nvSpPr>
        <p:spPr>
          <a:xfrm>
            <a:off x="1270000" y="1066800"/>
            <a:ext cx="10464800" cy="7620000"/>
          </a:xfrm>
          <a:prstGeom prst="rect">
            <a:avLst/>
          </a:prstGeom>
        </p:spPr>
        <p:txBody>
          <a:bodyPr lIns="0" tIns="0" rIns="0" bIns="0" anchor="ctr"/>
          <a:lstStyle>
            <a:lvl1pPr marL="571500" indent="-571500" defTabSz="457200">
              <a:spcBef>
                <a:spcPts val="3600"/>
              </a:spcBef>
              <a:buSzPct val="43000"/>
              <a:buFontTx/>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FontTx/>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FontTx/>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FontTx/>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FontTx/>
              <a:buBlip>
                <a:blip r:embed="rId3"/>
              </a:buBlip>
              <a:defRPr sz="3600">
                <a:solidFill>
                  <a:srgbClr val="FFFFFF"/>
                </a:solidFill>
                <a:latin typeface="+mn-lt"/>
                <a:ea typeface="+mn-ea"/>
                <a:cs typeface="+mn-cs"/>
                <a:sym typeface="Chalkduster"/>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30952"/>
            <a:ext cx="11704321" cy="2144888"/>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normAutofit/>
          </a:bodyPr>
          <a:lstStyle/>
          <a:p>
            <a:pPr lvl="0">
              <a:defRPr sz="1800"/>
            </a:pPr>
            <a:r>
              <a:rPr sz="6200"/>
              <a:t>Title Text</a:t>
            </a:r>
          </a:p>
        </p:txBody>
      </p:sp>
      <p:sp>
        <p:nvSpPr>
          <p:cNvPr id="3" name="Shape 3"/>
          <p:cNvSpPr>
            <a:spLocks noGrp="1"/>
          </p:cNvSpPr>
          <p:nvPr>
            <p:ph type="body" idx="1"/>
          </p:nvPr>
        </p:nvSpPr>
        <p:spPr>
          <a:xfrm>
            <a:off x="650239" y="2275839"/>
            <a:ext cx="11704321" cy="747776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4" name="Shape 4"/>
          <p:cNvSpPr>
            <a:spLocks noGrp="1"/>
          </p:cNvSpPr>
          <p:nvPr>
            <p:ph type="sldNum" sz="quarter" idx="2"/>
          </p:nvPr>
        </p:nvSpPr>
        <p:spPr>
          <a:xfrm>
            <a:off x="9320107" y="9114113"/>
            <a:ext cx="3034453" cy="371348"/>
          </a:xfrm>
          <a:prstGeom prst="rect">
            <a:avLst/>
          </a:prstGeom>
          <a:ln w="12700">
            <a:miter lim="400000"/>
          </a:ln>
        </p:spPr>
        <p:txBody>
          <a:bodyPr lIns="65023" tIns="65023" rIns="65023" bIns="65023" anchor="ctr">
            <a:spAutoFit/>
          </a:bodyPr>
          <a:lstStyle>
            <a:lvl1pPr algn="r" defTabSz="914400">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Lst>
  <p:transition spd="med"/>
  <p:txStyles>
    <p:titleStyle>
      <a:lvl1pPr algn="ctr">
        <a:defRPr sz="6200">
          <a:latin typeface="Calibri"/>
          <a:ea typeface="Calibri"/>
          <a:cs typeface="Calibri"/>
          <a:sym typeface="Calibri"/>
        </a:defRPr>
      </a:lvl1pPr>
      <a:lvl2pPr algn="ctr">
        <a:defRPr sz="6200">
          <a:latin typeface="Calibri"/>
          <a:ea typeface="Calibri"/>
          <a:cs typeface="Calibri"/>
          <a:sym typeface="Calibri"/>
        </a:defRPr>
      </a:lvl2pPr>
      <a:lvl3pPr algn="ctr">
        <a:defRPr sz="6200">
          <a:latin typeface="Calibri"/>
          <a:ea typeface="Calibri"/>
          <a:cs typeface="Calibri"/>
          <a:sym typeface="Calibri"/>
        </a:defRPr>
      </a:lvl3pPr>
      <a:lvl4pPr algn="ctr">
        <a:defRPr sz="6200">
          <a:latin typeface="Calibri"/>
          <a:ea typeface="Calibri"/>
          <a:cs typeface="Calibri"/>
          <a:sym typeface="Calibri"/>
        </a:defRPr>
      </a:lvl4pPr>
      <a:lvl5pPr algn="ctr">
        <a:defRPr sz="6200">
          <a:latin typeface="Calibri"/>
          <a:ea typeface="Calibri"/>
          <a:cs typeface="Calibri"/>
          <a:sym typeface="Calibri"/>
        </a:defRPr>
      </a:lvl5pPr>
      <a:lvl6pPr algn="ctr">
        <a:defRPr sz="6200">
          <a:latin typeface="Calibri"/>
          <a:ea typeface="Calibri"/>
          <a:cs typeface="Calibri"/>
          <a:sym typeface="Calibri"/>
        </a:defRPr>
      </a:lvl6pPr>
      <a:lvl7pPr algn="ctr">
        <a:defRPr sz="6200">
          <a:latin typeface="Calibri"/>
          <a:ea typeface="Calibri"/>
          <a:cs typeface="Calibri"/>
          <a:sym typeface="Calibri"/>
        </a:defRPr>
      </a:lvl7pPr>
      <a:lvl8pPr algn="ctr">
        <a:defRPr sz="6200">
          <a:latin typeface="Calibri"/>
          <a:ea typeface="Calibri"/>
          <a:cs typeface="Calibri"/>
          <a:sym typeface="Calibri"/>
        </a:defRPr>
      </a:lvl8pPr>
      <a:lvl9pPr algn="ctr">
        <a:defRPr sz="6200">
          <a:latin typeface="Calibri"/>
          <a:ea typeface="Calibri"/>
          <a:cs typeface="Calibri"/>
          <a:sym typeface="Calibri"/>
        </a:defRPr>
      </a:lvl9pPr>
    </p:titleStyle>
    <p:bodyStyle>
      <a:lvl1pPr marL="471487" indent="-471487">
        <a:spcBef>
          <a:spcPts val="700"/>
        </a:spcBef>
        <a:buSzPct val="100000"/>
        <a:buFont typeface="Arial"/>
        <a:buChar char="•"/>
        <a:defRPr sz="4400">
          <a:latin typeface="Calibri"/>
          <a:ea typeface="Calibri"/>
          <a:cs typeface="Calibri"/>
          <a:sym typeface="Calibri"/>
        </a:defRPr>
      </a:lvl1pPr>
      <a:lvl2pPr marL="906235" indent="-449035">
        <a:spcBef>
          <a:spcPts val="700"/>
        </a:spcBef>
        <a:buSzPct val="100000"/>
        <a:buFont typeface="Arial"/>
        <a:buChar char="–"/>
        <a:defRPr sz="4400">
          <a:latin typeface="Calibri"/>
          <a:ea typeface="Calibri"/>
          <a:cs typeface="Calibri"/>
          <a:sym typeface="Calibri"/>
        </a:defRPr>
      </a:lvl2pPr>
      <a:lvl3pPr marL="1333500" indent="-419100">
        <a:spcBef>
          <a:spcPts val="700"/>
        </a:spcBef>
        <a:buSzPct val="100000"/>
        <a:buFont typeface="Arial"/>
        <a:buChar char="•"/>
        <a:defRPr sz="4400">
          <a:latin typeface="Calibri"/>
          <a:ea typeface="Calibri"/>
          <a:cs typeface="Calibri"/>
          <a:sym typeface="Calibri"/>
        </a:defRPr>
      </a:lvl3pPr>
      <a:lvl4pPr marL="1874520" indent="-502920">
        <a:spcBef>
          <a:spcPts val="700"/>
        </a:spcBef>
        <a:buSzPct val="100000"/>
        <a:buFont typeface="Arial"/>
        <a:buChar char="–"/>
        <a:defRPr sz="4400">
          <a:latin typeface="Calibri"/>
          <a:ea typeface="Calibri"/>
          <a:cs typeface="Calibri"/>
          <a:sym typeface="Calibri"/>
        </a:defRPr>
      </a:lvl4pPr>
      <a:lvl5pPr marL="2331720" indent="-502920">
        <a:spcBef>
          <a:spcPts val="700"/>
        </a:spcBef>
        <a:buSzPct val="100000"/>
        <a:buFont typeface="Arial"/>
        <a:buChar char="»"/>
        <a:defRPr sz="4400">
          <a:latin typeface="Calibri"/>
          <a:ea typeface="Calibri"/>
          <a:cs typeface="Calibri"/>
          <a:sym typeface="Calibri"/>
        </a:defRPr>
      </a:lvl5pPr>
      <a:lvl6pPr marL="2788920" indent="-502920">
        <a:spcBef>
          <a:spcPts val="700"/>
        </a:spcBef>
        <a:buSzPct val="100000"/>
        <a:buFont typeface="Arial"/>
        <a:buChar char="•"/>
        <a:defRPr sz="4400">
          <a:latin typeface="Calibri"/>
          <a:ea typeface="Calibri"/>
          <a:cs typeface="Calibri"/>
          <a:sym typeface="Calibri"/>
        </a:defRPr>
      </a:lvl6pPr>
      <a:lvl7pPr marL="3246120" indent="-502920">
        <a:spcBef>
          <a:spcPts val="700"/>
        </a:spcBef>
        <a:buSzPct val="100000"/>
        <a:buFont typeface="Arial"/>
        <a:buChar char="•"/>
        <a:defRPr sz="4400">
          <a:latin typeface="Calibri"/>
          <a:ea typeface="Calibri"/>
          <a:cs typeface="Calibri"/>
          <a:sym typeface="Calibri"/>
        </a:defRPr>
      </a:lvl7pPr>
      <a:lvl8pPr marL="3703320" indent="-502920">
        <a:spcBef>
          <a:spcPts val="700"/>
        </a:spcBef>
        <a:buSzPct val="100000"/>
        <a:buFont typeface="Arial"/>
        <a:buChar char="•"/>
        <a:defRPr sz="4400">
          <a:latin typeface="Calibri"/>
          <a:ea typeface="Calibri"/>
          <a:cs typeface="Calibri"/>
          <a:sym typeface="Calibri"/>
        </a:defRPr>
      </a:lvl8pPr>
      <a:lvl9pPr marL="4160520" indent="-502920">
        <a:spcBef>
          <a:spcPts val="700"/>
        </a:spcBef>
        <a:buSzPct val="100000"/>
        <a:buFont typeface="Arial"/>
        <a:buChar char="•"/>
        <a:defRPr sz="4400">
          <a:latin typeface="Calibri"/>
          <a:ea typeface="Calibri"/>
          <a:cs typeface="Calibri"/>
          <a:sym typeface="Calibri"/>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mayoclinic.co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hyperlink" Target="http://www.uewm.edu/"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www.patientassistance.com/profile/endopharmaceuticalsinc-135/"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3VBOTYq2E8c"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24389" y="1676400"/>
            <a:ext cx="12946980" cy="1770980"/>
          </a:xfrm>
          <a:prstGeom prst="rect">
            <a:avLst/>
          </a:prstGeom>
        </p:spPr>
        <p:txBody>
          <a:bodyPr/>
          <a:lstStyle>
            <a:lvl1pPr>
              <a:defRPr sz="5500"/>
            </a:lvl1pPr>
          </a:lstStyle>
          <a:p>
            <a:pPr lvl="0">
              <a:defRPr sz="1800">
                <a:solidFill>
                  <a:srgbClr val="000000"/>
                </a:solidFill>
              </a:defRPr>
            </a:pPr>
            <a:r>
              <a:rPr sz="5500" dirty="0">
                <a:solidFill>
                  <a:srgbClr val="FFFFFF"/>
                </a:solidFill>
              </a:rPr>
              <a:t>Demystifying Pain Management: </a:t>
            </a:r>
            <a:r>
              <a:rPr lang="en-US" sz="5500" dirty="0" smtClean="0">
                <a:solidFill>
                  <a:srgbClr val="FFFFFF"/>
                </a:solidFill>
              </a:rPr>
              <a:t/>
            </a:r>
            <a:br>
              <a:rPr lang="en-US" sz="5500" dirty="0" smtClean="0">
                <a:solidFill>
                  <a:srgbClr val="FFFFFF"/>
                </a:solidFill>
              </a:rPr>
            </a:br>
            <a:r>
              <a:rPr sz="5500" dirty="0" smtClean="0">
                <a:solidFill>
                  <a:srgbClr val="FFFFFF"/>
                </a:solidFill>
              </a:rPr>
              <a:t>A </a:t>
            </a:r>
            <a:r>
              <a:rPr sz="5500" dirty="0">
                <a:solidFill>
                  <a:srgbClr val="FFFFFF"/>
                </a:solidFill>
              </a:rPr>
              <a:t>Case-based Workshop</a:t>
            </a:r>
          </a:p>
        </p:txBody>
      </p:sp>
      <p:sp>
        <p:nvSpPr>
          <p:cNvPr id="288" name="Shape 288"/>
          <p:cNvSpPr>
            <a:spLocks noGrp="1"/>
          </p:cNvSpPr>
          <p:nvPr>
            <p:ph type="body" idx="1"/>
          </p:nvPr>
        </p:nvSpPr>
        <p:spPr>
          <a:xfrm>
            <a:off x="1087262" y="5943600"/>
            <a:ext cx="10464800" cy="1663700"/>
          </a:xfrm>
          <a:prstGeom prst="rect">
            <a:avLst/>
          </a:prstGeom>
        </p:spPr>
        <p:txBody>
          <a:bodyPr/>
          <a:lstStyle/>
          <a:p>
            <a:pPr lvl="0" defTabSz="914400">
              <a:defRPr sz="1800">
                <a:solidFill>
                  <a:srgbClr val="000000"/>
                </a:solidFill>
              </a:defRPr>
            </a:pPr>
            <a:r>
              <a:rPr sz="2800" b="1" dirty="0">
                <a:solidFill>
                  <a:srgbClr val="FFFFFF"/>
                </a:solidFill>
                <a:latin typeface="Palatino Linotype"/>
                <a:ea typeface="Palatino Linotype"/>
                <a:cs typeface="Palatino Linotype"/>
                <a:sym typeface="Palatino Linotype"/>
              </a:rPr>
              <a:t>Theresa Mallick-Searle, MS, RN-BC, APN-BC</a:t>
            </a:r>
          </a:p>
          <a:p>
            <a:pPr lvl="0" defTabSz="914400">
              <a:defRPr sz="1800">
                <a:solidFill>
                  <a:srgbClr val="000000"/>
                </a:solidFill>
              </a:defRPr>
            </a:pPr>
            <a:r>
              <a:rPr sz="2800" b="1" dirty="0">
                <a:solidFill>
                  <a:srgbClr val="FFFFFF"/>
                </a:solidFill>
                <a:latin typeface="Palatino Linotype"/>
                <a:ea typeface="Palatino Linotype"/>
                <a:cs typeface="Palatino Linotype"/>
                <a:sym typeface="Palatino Linotype"/>
              </a:rPr>
              <a:t>Mechele Fillman, MSN, NP-BC</a:t>
            </a:r>
          </a:p>
          <a:p>
            <a:pPr lvl="0" defTabSz="914400">
              <a:defRPr sz="1800">
                <a:solidFill>
                  <a:srgbClr val="000000"/>
                </a:solidFill>
              </a:defRPr>
            </a:pPr>
            <a:r>
              <a:rPr sz="2800" b="1" dirty="0">
                <a:solidFill>
                  <a:srgbClr val="FFFFFF"/>
                </a:solidFill>
                <a:latin typeface="Palatino Linotype"/>
                <a:ea typeface="Palatino Linotype"/>
                <a:cs typeface="Palatino Linotype"/>
                <a:sym typeface="Palatino Linotype"/>
              </a:rPr>
              <a:t>Division Pain Medicine  - Stanford Health Care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xfrm>
            <a:off x="13681" y="203200"/>
            <a:ext cx="11721119" cy="1283682"/>
          </a:xfrm>
          <a:prstGeom prst="rect">
            <a:avLst/>
          </a:prstGeom>
        </p:spPr>
        <p:txBody>
          <a:bodyPr/>
          <a:lstStyle>
            <a:lvl1pPr algn="l"/>
          </a:lstStyle>
          <a:p>
            <a:pPr lvl="0">
              <a:defRPr sz="1800">
                <a:solidFill>
                  <a:srgbClr val="000000"/>
                </a:solidFill>
              </a:defRPr>
            </a:pPr>
            <a:r>
              <a:rPr sz="7200">
                <a:solidFill>
                  <a:srgbClr val="FFFFFF"/>
                </a:solidFill>
              </a:rPr>
              <a:t>Basic Concepts</a:t>
            </a:r>
          </a:p>
        </p:txBody>
      </p:sp>
      <p:pic>
        <p:nvPicPr>
          <p:cNvPr id="320" name="image.png"/>
          <p:cNvPicPr/>
          <p:nvPr/>
        </p:nvPicPr>
        <p:blipFill>
          <a:blip r:embed="rId2" cstate="email">
            <a:extLst>
              <a:ext uri="{28A0092B-C50C-407E-A947-70E740481C1C}">
                <a14:useLocalDpi xmlns:a14="http://schemas.microsoft.com/office/drawing/2010/main"/>
              </a:ext>
            </a:extLst>
          </a:blip>
          <a:stretch>
            <a:fillRect/>
          </a:stretch>
        </p:blipFill>
        <p:spPr>
          <a:xfrm>
            <a:off x="-632178" y="866986"/>
            <a:ext cx="13862755" cy="8566010"/>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image.png"/>
          <p:cNvPicPr/>
          <p:nvPr/>
        </p:nvPicPr>
        <p:blipFill>
          <a:blip r:embed="rId2" cstate="email">
            <a:extLst>
              <a:ext uri="{28A0092B-C50C-407E-A947-70E740481C1C}">
                <a14:useLocalDpi xmlns:a14="http://schemas.microsoft.com/office/drawing/2010/main"/>
              </a:ext>
            </a:extLst>
          </a:blip>
          <a:srcRect/>
          <a:stretch>
            <a:fillRect/>
          </a:stretch>
        </p:blipFill>
        <p:spPr>
          <a:xfrm>
            <a:off x="0" y="0"/>
            <a:ext cx="13004800" cy="9753600"/>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p:cNvSpPr>
          <p:nvPr>
            <p:ph type="title"/>
          </p:nvPr>
        </p:nvSpPr>
        <p:spPr>
          <a:xfrm>
            <a:off x="-1547" y="203200"/>
            <a:ext cx="13007897" cy="1253226"/>
          </a:xfrm>
          <a:prstGeom prst="rect">
            <a:avLst/>
          </a:prstGeom>
        </p:spPr>
        <p:txBody>
          <a:bodyPr/>
          <a:lstStyle>
            <a:lvl1pPr defTabSz="406908">
              <a:defRPr sz="6408"/>
            </a:lvl1pPr>
          </a:lstStyle>
          <a:p>
            <a:pPr lvl="0">
              <a:defRPr sz="1800">
                <a:solidFill>
                  <a:srgbClr val="000000"/>
                </a:solidFill>
              </a:defRPr>
            </a:pPr>
            <a:r>
              <a:rPr sz="6408" dirty="0">
                <a:solidFill>
                  <a:srgbClr val="FFFFFF"/>
                </a:solidFill>
              </a:rPr>
              <a:t>Goals of pain management</a:t>
            </a:r>
          </a:p>
        </p:txBody>
      </p:sp>
      <p:sp>
        <p:nvSpPr>
          <p:cNvPr id="325" name="Shape 325"/>
          <p:cNvSpPr>
            <a:spLocks noGrp="1"/>
          </p:cNvSpPr>
          <p:nvPr>
            <p:ph type="body" idx="1"/>
          </p:nvPr>
        </p:nvSpPr>
        <p:spPr>
          <a:xfrm>
            <a:off x="173577" y="1398070"/>
            <a:ext cx="8340480" cy="8321564"/>
          </a:xfrm>
          <a:prstGeom prst="rect">
            <a:avLst/>
          </a:prstGeom>
        </p:spPr>
        <p:txBody>
          <a:bodyPr>
            <a:normAutofit/>
          </a:bodyPr>
          <a:lstStyle/>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Identify and address the cause of pain.</a:t>
            </a:r>
          </a:p>
          <a:p>
            <a:pPr marL="141287" lvl="0" indent="-4762" defTabSz="914400">
              <a:lnSpc>
                <a:spcPct val="70000"/>
              </a:lnSpc>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802690" lvl="1" indent="-216902" defTabSz="914400">
              <a:lnSpc>
                <a:spcPct val="70000"/>
              </a:lnSpc>
              <a:spcBef>
                <a:spcPts val="300"/>
              </a:spcBef>
              <a:buClr>
                <a:srgbClr val="FFFFFF"/>
              </a:buClr>
              <a:buSzPct val="80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Explore “the meaning” of the patient’s pain</a:t>
            </a:r>
          </a:p>
          <a:p>
            <a:pPr marL="802690" lvl="1" indent="-216902" defTabSz="914400">
              <a:lnSpc>
                <a:spcPct val="70000"/>
              </a:lnSpc>
              <a:spcBef>
                <a:spcPts val="300"/>
              </a:spcBef>
              <a:buClr>
                <a:srgbClr val="FFFFFF"/>
              </a:buClr>
              <a:buSzPct val="80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The meaning – in turn – determines the patient’s experience.</a:t>
            </a:r>
          </a:p>
          <a:p>
            <a:pPr marL="141287" lvl="0" indent="-4762" defTabSz="914400">
              <a:lnSpc>
                <a:spcPct val="70000"/>
              </a:lnSpc>
              <a:spcBef>
                <a:spcPts val="5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	</a:t>
            </a:r>
          </a:p>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Treat acute pain aggressively; prevent chronic.</a:t>
            </a:r>
          </a:p>
          <a:p>
            <a:pPr marL="141287" lvl="0" indent="-4762" defTabSz="914400">
              <a:lnSpc>
                <a:spcPct val="70000"/>
              </a:lnSpc>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Treat chronic pain systematically/thoroughly.</a:t>
            </a:r>
          </a:p>
          <a:p>
            <a:pPr marL="141287" lvl="0" indent="-4762" defTabSz="914400">
              <a:lnSpc>
                <a:spcPct val="70000"/>
              </a:lnSpc>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Maintain alertness and function; minimize side effects.</a:t>
            </a:r>
          </a:p>
          <a:p>
            <a:pPr marL="141287" lvl="0" indent="-4762" defTabSz="914400">
              <a:lnSpc>
                <a:spcPct val="70000"/>
              </a:lnSpc>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Improve quality of life, decrease suffering.</a:t>
            </a:r>
          </a:p>
          <a:p>
            <a:pPr marL="141287" lvl="0" indent="-4762" defTabSz="914400">
              <a:lnSpc>
                <a:spcPct val="70000"/>
              </a:lnSpc>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324908" lvl="0" indent="-188383" defTabSz="914400">
              <a:lnSpc>
                <a:spcPct val="70000"/>
              </a:lnSpc>
              <a:spcBef>
                <a:spcPts val="500"/>
              </a:spcBef>
              <a:buClr>
                <a:srgbClr val="F9F9F9"/>
              </a:buClr>
              <a:buSzPct val="65000"/>
              <a:buFont typeface="Helvetica"/>
              <a:buChar char="•"/>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Intervene as minimally invasively as possible.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xfrm>
            <a:off x="21295" y="203200"/>
            <a:ext cx="12832768" cy="1542560"/>
          </a:xfrm>
          <a:prstGeom prst="rect">
            <a:avLst/>
          </a:prstGeom>
        </p:spPr>
        <p:txBody>
          <a:bodyPr/>
          <a:lstStyle/>
          <a:p>
            <a:pPr lvl="0">
              <a:defRPr sz="1800">
                <a:solidFill>
                  <a:srgbClr val="000000"/>
                </a:solidFill>
              </a:defRPr>
            </a:pPr>
            <a:r>
              <a:rPr sz="7200" dirty="0">
                <a:solidFill>
                  <a:srgbClr val="FFFFFF"/>
                </a:solidFill>
              </a:rPr>
              <a:t>Pain Assessment</a:t>
            </a:r>
          </a:p>
        </p:txBody>
      </p:sp>
      <p:sp>
        <p:nvSpPr>
          <p:cNvPr id="329" name="Shape 329"/>
          <p:cNvSpPr>
            <a:spLocks noGrp="1"/>
          </p:cNvSpPr>
          <p:nvPr>
            <p:ph type="body" idx="1"/>
          </p:nvPr>
        </p:nvSpPr>
        <p:spPr>
          <a:xfrm>
            <a:off x="188804" y="1870142"/>
            <a:ext cx="12497754" cy="7643914"/>
          </a:xfrm>
          <a:prstGeom prst="rect">
            <a:avLst/>
          </a:prstGeom>
        </p:spPr>
        <p:txBody>
          <a:bodyPr/>
          <a:lstStyle/>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FF"/>
                </a:solidFill>
                <a:effectLst>
                  <a:outerShdw blurRad="12700" dist="25400" dir="2700000" rotWithShape="0">
                    <a:srgbClr val="000000"/>
                  </a:outerShdw>
                </a:effectLst>
                <a:latin typeface="Book Antiqua"/>
                <a:ea typeface="Book Antiqua"/>
                <a:cs typeface="Book Antiqua"/>
                <a:sym typeface="Book Antiqua"/>
              </a:rPr>
              <a:t>Ask about pain regularly, assess systematically.</a:t>
            </a:r>
          </a:p>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00"/>
                </a:solidFill>
                <a:effectLst>
                  <a:outerShdw blurRad="12700" dist="25400" dir="2700000" rotWithShape="0">
                    <a:srgbClr val="000000"/>
                  </a:outerShdw>
                </a:effectLst>
                <a:latin typeface="Book Antiqua"/>
                <a:ea typeface="Book Antiqua"/>
                <a:cs typeface="Book Antiqua"/>
                <a:sym typeface="Book Antiqua"/>
              </a:rPr>
              <a:t>Believe the patient and family in their reports of pain and what relieves it.</a:t>
            </a:r>
          </a:p>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FF"/>
                </a:solidFill>
                <a:effectLst>
                  <a:outerShdw blurRad="12700" dist="25400" dir="2700000" rotWithShape="0">
                    <a:srgbClr val="000000"/>
                  </a:outerShdw>
                </a:effectLst>
                <a:latin typeface="Book Antiqua"/>
                <a:ea typeface="Book Antiqua"/>
                <a:cs typeface="Book Antiqua"/>
                <a:sym typeface="Book Antiqua"/>
              </a:rPr>
              <a:t>Choose pain control options appropriate for the patient, family and setting.</a:t>
            </a:r>
          </a:p>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00"/>
                </a:solidFill>
                <a:effectLst>
                  <a:outerShdw blurRad="12700" dist="25400" dir="2700000" rotWithShape="0">
                    <a:srgbClr val="000000"/>
                  </a:outerShdw>
                </a:effectLst>
                <a:latin typeface="Book Antiqua"/>
                <a:ea typeface="Book Antiqua"/>
                <a:cs typeface="Book Antiqua"/>
                <a:sym typeface="Book Antiqua"/>
              </a:rPr>
              <a:t>Deliver intervention in a timely, logical and coordinated fashion.</a:t>
            </a:r>
          </a:p>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FF"/>
                </a:solidFill>
                <a:effectLst>
                  <a:outerShdw blurRad="12700" dist="25400" dir="2700000" rotWithShape="0">
                    <a:srgbClr val="000000"/>
                  </a:outerShdw>
                </a:effectLst>
                <a:latin typeface="Book Antiqua"/>
                <a:ea typeface="Book Antiqua"/>
                <a:cs typeface="Book Antiqua"/>
                <a:sym typeface="Book Antiqua"/>
              </a:rPr>
              <a:t>Empower patients and their families.</a:t>
            </a:r>
          </a:p>
          <a:p>
            <a:pPr marL="880533" lvl="0" indent="-744008" defTabSz="914400">
              <a:spcBef>
                <a:spcPts val="600"/>
              </a:spcBef>
              <a:buClr>
                <a:srgbClr val="F9F9F9"/>
              </a:buClr>
              <a:buSzPct val="65000"/>
              <a:buFont typeface="Helvetica"/>
              <a:buChar char="•"/>
              <a:defRPr sz="1800">
                <a:solidFill>
                  <a:srgbClr val="000000"/>
                </a:solidFill>
              </a:defRPr>
            </a:pPr>
            <a:r>
              <a:rPr sz="3800">
                <a:solidFill>
                  <a:srgbClr val="FFFF00"/>
                </a:solidFill>
                <a:effectLst>
                  <a:outerShdw blurRad="12700" dist="25400" dir="2700000" rotWithShape="0">
                    <a:srgbClr val="000000"/>
                  </a:outerShdw>
                </a:effectLst>
                <a:latin typeface="Book Antiqua"/>
                <a:ea typeface="Book Antiqua"/>
                <a:cs typeface="Book Antiqua"/>
                <a:sym typeface="Book Antiqua"/>
              </a:rPr>
              <a:t>Enable them to control their course to the greatest extent possible.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p:nvPr>
        </p:nvSpPr>
        <p:spPr>
          <a:xfrm>
            <a:off x="28909" y="203200"/>
            <a:ext cx="12946980" cy="1519718"/>
          </a:xfrm>
          <a:prstGeom prst="rect">
            <a:avLst/>
          </a:prstGeom>
        </p:spPr>
        <p:txBody>
          <a:bodyPr/>
          <a:lstStyle/>
          <a:p>
            <a:pPr lvl="0">
              <a:defRPr sz="1800">
                <a:solidFill>
                  <a:srgbClr val="000000"/>
                </a:solidFill>
              </a:defRPr>
            </a:pPr>
            <a:r>
              <a:rPr sz="7200">
                <a:solidFill>
                  <a:srgbClr val="FFFFFF"/>
                </a:solidFill>
              </a:rPr>
              <a:t>Pain Assessment </a:t>
            </a:r>
          </a:p>
        </p:txBody>
      </p:sp>
      <p:sp>
        <p:nvSpPr>
          <p:cNvPr id="332" name="Shape 332"/>
          <p:cNvSpPr>
            <a:spLocks noGrp="1"/>
          </p:cNvSpPr>
          <p:nvPr>
            <p:ph type="body" idx="1"/>
          </p:nvPr>
        </p:nvSpPr>
        <p:spPr>
          <a:xfrm>
            <a:off x="59365" y="1786387"/>
            <a:ext cx="12886069" cy="7834265"/>
          </a:xfrm>
          <a:prstGeom prst="rect">
            <a:avLst/>
          </a:prstGeom>
        </p:spPr>
        <p:txBody>
          <a:bodyPr/>
          <a:lstStyle/>
          <a:p>
            <a:pPr marL="255587" lvl="0" indent="-374650" defTabSz="914400">
              <a:lnSpc>
                <a:spcPct val="90000"/>
              </a:lnSpc>
              <a:spcBef>
                <a:spcPts val="600"/>
              </a:spcBef>
              <a:buSzTx/>
              <a:buFont typeface="Helvetica"/>
              <a:buNone/>
              <a:defRPr sz="1800">
                <a:solidFill>
                  <a:srgbClr val="000000"/>
                </a:solidFill>
              </a:defRPr>
            </a:pPr>
            <a:r>
              <a:rPr sz="3800" u="sng" dirty="0">
                <a:solidFill>
                  <a:srgbClr val="FFFFFF"/>
                </a:solidFill>
                <a:effectLst>
                  <a:outerShdw blurRad="12700" dist="25400" dir="2700000" rotWithShape="0">
                    <a:srgbClr val="000000"/>
                  </a:outerShdw>
                </a:effectLst>
                <a:latin typeface="Book Antiqua"/>
                <a:ea typeface="Book Antiqua"/>
                <a:cs typeface="Book Antiqua"/>
                <a:sym typeface="Book Antiqua"/>
              </a:rPr>
              <a:t>The Meaning of </a:t>
            </a:r>
            <a:r>
              <a:rPr sz="3800" u="sng"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pain</a:t>
            </a:r>
            <a:endParaRPr lang="en-US" sz="3800" u="sng" dirty="0" smtClean="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lnSpc>
                <a:spcPct val="90000"/>
              </a:lnSpc>
              <a:spcBef>
                <a:spcPts val="600"/>
              </a:spcBef>
              <a:buSzTx/>
              <a:buFont typeface="Helvetica"/>
              <a:buNone/>
              <a:defRPr sz="1800">
                <a:solidFill>
                  <a:srgbClr val="000000"/>
                </a:solidFill>
              </a:defRPr>
            </a:pPr>
            <a:endParaRPr sz="3800" u="sng"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lnSpc>
                <a:spcPct val="90000"/>
              </a:lnSpc>
              <a:spcBef>
                <a:spcPts val="600"/>
              </a:spcBef>
              <a:buSzTx/>
              <a:buFont typeface="Helvetica"/>
              <a:buNone/>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“There is something terribly wrong with me!” “This has to be     cancer or something.”</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00"/>
                </a:solidFill>
                <a:effectLst>
                  <a:outerShdw blurRad="12700" dist="25400" dir="2700000" rotWithShape="0">
                    <a:srgbClr val="000000"/>
                  </a:outerShdw>
                </a:effectLst>
                <a:latin typeface="Book Antiqua"/>
                <a:ea typeface="Book Antiqua"/>
                <a:cs typeface="Book Antiqua"/>
                <a:sym typeface="Book Antiqua"/>
              </a:rPr>
              <a:t>	Sinister meaning</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“I can’t work, I can’t support my family, I’m completely useless.”</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00"/>
                </a:solidFill>
                <a:effectLst>
                  <a:outerShdw blurRad="12700" dist="25400" dir="2700000" rotWithShape="0">
                    <a:srgbClr val="000000"/>
                  </a:outerShdw>
                </a:effectLst>
                <a:latin typeface="Book Antiqua"/>
                <a:ea typeface="Book Antiqua"/>
                <a:cs typeface="Book Antiqua"/>
                <a:sym typeface="Book Antiqua"/>
              </a:rPr>
              <a:t>	Self esteem/self worth</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“This pain is annoying.”  “I’m not going to let this pain keep me from doing what I need to do.”</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00"/>
                </a:solidFill>
                <a:effectLst>
                  <a:outerShdw blurRad="12700" dist="25400" dir="2700000" rotWithShape="0">
                    <a:srgbClr val="000000"/>
                  </a:outerShdw>
                </a:effectLst>
                <a:latin typeface="Book Antiqua"/>
                <a:ea typeface="Book Antiqua"/>
                <a:cs typeface="Book Antiqua"/>
                <a:sym typeface="Book Antiqua"/>
              </a:rPr>
              <a:t>	Strong locus of control/resilience</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“This must be a punishment for something that I did.” “Nobody could live with pain like this.”</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00"/>
                </a:solidFill>
                <a:effectLst>
                  <a:outerShdw blurRad="12700" dist="25400" dir="2700000" rotWithShape="0">
                    <a:srgbClr val="000000"/>
                  </a:outerShdw>
                </a:effectLst>
                <a:latin typeface="Book Antiqua"/>
                <a:ea typeface="Book Antiqua"/>
                <a:cs typeface="Book Antiqua"/>
                <a:sym typeface="Book Antiqua"/>
              </a:rPr>
              <a:t>	Guilt/self loathing</a:t>
            </a:r>
          </a:p>
          <a:p>
            <a:pPr marL="255587" lvl="0" indent="-374650" defTabSz="914400">
              <a:lnSpc>
                <a:spcPct val="90000"/>
              </a:lnSpc>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1270000" y="203201"/>
            <a:ext cx="10464800" cy="1397000"/>
          </a:xfrm>
          <a:prstGeom prst="rect">
            <a:avLst/>
          </a:prstGeom>
        </p:spPr>
        <p:txBody>
          <a:bodyPr/>
          <a:lstStyle/>
          <a:p>
            <a:pPr lvl="0">
              <a:defRPr sz="1800">
                <a:solidFill>
                  <a:srgbClr val="000000"/>
                </a:solidFill>
              </a:defRPr>
            </a:pPr>
            <a:r>
              <a:rPr sz="7200" dirty="0">
                <a:solidFill>
                  <a:srgbClr val="FFFFFF"/>
                </a:solidFill>
              </a:rPr>
              <a:t>What to assess?</a:t>
            </a:r>
          </a:p>
        </p:txBody>
      </p:sp>
      <p:sp>
        <p:nvSpPr>
          <p:cNvPr id="335" name="Shape 335"/>
          <p:cNvSpPr>
            <a:spLocks noGrp="1"/>
          </p:cNvSpPr>
          <p:nvPr>
            <p:ph type="body" idx="1"/>
          </p:nvPr>
        </p:nvSpPr>
        <p:spPr>
          <a:xfrm>
            <a:off x="82208" y="1085894"/>
            <a:ext cx="12596734" cy="8214967"/>
          </a:xfrm>
          <a:prstGeom prst="rect">
            <a:avLst/>
          </a:prstGeom>
        </p:spPr>
        <p:txBody>
          <a:bodyPr/>
          <a:lstStyle/>
          <a:p>
            <a:pPr marL="255587" lvl="0" indent="-398462" defTabSz="1079217">
              <a:spcBef>
                <a:spcPts val="500"/>
              </a:spcBef>
              <a:buSzTx/>
              <a:buFont typeface="Helvetica"/>
              <a:buNone/>
              <a:defRPr sz="1800">
                <a:solidFill>
                  <a:srgbClr val="000000"/>
                </a:solidFill>
              </a:defRPr>
            </a:pPr>
            <a:endParaRPr sz="3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Location</a:t>
            </a: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Quality, character, radiation</a:t>
            </a: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Onset, duration, variation &amp; patterns</a:t>
            </a:r>
          </a:p>
          <a:p>
            <a:pPr marL="197908" lvl="0" indent="-340783" defTabSz="1079217">
              <a:spcBef>
                <a:spcPts val="500"/>
              </a:spcBef>
              <a:buClr>
                <a:srgbClr val="F9F9F9"/>
              </a:buClr>
              <a:buSzPct val="65000"/>
              <a:buFont typeface="Helvetica"/>
              <a:buChar char="•"/>
              <a:defRPr sz="1800">
                <a:solidFill>
                  <a:srgbClr val="000000"/>
                </a:solidFill>
              </a:defRPr>
            </a:pPr>
            <a:endParaRPr sz="3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Alleviating &amp; exacerbating factors</a:t>
            </a: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Effects of pain on activity </a:t>
            </a:r>
          </a:p>
          <a:p>
            <a:pPr marL="197908" lvl="0" indent="-340783" defTabSz="1079217">
              <a:spcBef>
                <a:spcPts val="500"/>
              </a:spcBef>
              <a:buClr>
                <a:srgbClr val="F9F9F9"/>
              </a:buClr>
              <a:buSzPct val="65000"/>
              <a:buFont typeface="Helvetica"/>
              <a:buChar char="•"/>
              <a:defRPr sz="1800">
                <a:solidFill>
                  <a:srgbClr val="000000"/>
                </a:solidFill>
              </a:defRPr>
            </a:pPr>
            <a:endParaRPr sz="3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Present pain management regimen &amp; </a:t>
            </a:r>
            <a:endParaRPr lang="en-US" sz="3200" dirty="0" smtClean="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28625" lvl="1" indent="0" defTabSz="1079217">
              <a:spcBef>
                <a:spcPts val="500"/>
              </a:spcBef>
              <a:buClr>
                <a:srgbClr val="F9F9F9"/>
              </a:buClr>
              <a:buSzPct val="65000"/>
              <a:buNone/>
              <a:defRPr sz="1800">
                <a:solidFill>
                  <a:srgbClr val="000000"/>
                </a:solidFill>
              </a:defRPr>
            </a:pPr>
            <a:r>
              <a:rPr sz="32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effectiveness</a:t>
            </a:r>
            <a:endParaRPr sz="3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Pain management </a:t>
            </a:r>
            <a:r>
              <a:rPr sz="3200" dirty="0" err="1">
                <a:solidFill>
                  <a:srgbClr val="FFFFFF"/>
                </a:solidFill>
                <a:effectLst>
                  <a:outerShdw blurRad="12700" dist="25400" dir="2700000" rotWithShape="0">
                    <a:srgbClr val="000000"/>
                  </a:outerShdw>
                </a:effectLst>
                <a:latin typeface="Book Antiqua"/>
                <a:ea typeface="Book Antiqua"/>
                <a:cs typeface="Book Antiqua"/>
                <a:sym typeface="Book Antiqua"/>
              </a:rPr>
              <a:t>hx</a:t>
            </a: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 including pharmacotherapy</a:t>
            </a:r>
          </a:p>
          <a:p>
            <a:pPr marL="197908" lvl="0" indent="-340783" defTabSz="1079217">
              <a:spcBef>
                <a:spcPts val="500"/>
              </a:spcBef>
              <a:buClr>
                <a:srgbClr val="F9F9F9"/>
              </a:buClr>
              <a:buSzPct val="65000"/>
              <a:buFont typeface="Helvetica"/>
              <a:buChar char="•"/>
              <a:defRPr sz="1800">
                <a:solidFill>
                  <a:srgbClr val="000000"/>
                </a:solidFill>
              </a:defRPr>
            </a:pPr>
            <a:endParaRPr sz="3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Pain scales are generally not useful.</a:t>
            </a:r>
          </a:p>
          <a:p>
            <a:pPr marL="807285" lvl="1" indent="-321510" defTabSz="1079217">
              <a:spcBef>
                <a:spcPts val="400"/>
              </a:spcBef>
              <a:buClr>
                <a:srgbClr val="FFFFFF"/>
              </a:buClr>
              <a:buSzPct val="80000"/>
              <a:buFont typeface="Helvetica"/>
              <a:buChar char="◼"/>
              <a:defRPr sz="1800">
                <a:solidFill>
                  <a:srgbClr val="000000"/>
                </a:solidFill>
              </a:defRPr>
            </a:pPr>
            <a:r>
              <a:rPr sz="2600" dirty="0">
                <a:solidFill>
                  <a:srgbClr val="FFFFFF"/>
                </a:solidFill>
                <a:effectLst>
                  <a:outerShdw blurRad="12700" dist="25400" dir="2700000" rotWithShape="0">
                    <a:srgbClr val="000000"/>
                  </a:outerShdw>
                </a:effectLst>
                <a:latin typeface="Book Antiqua"/>
                <a:ea typeface="Book Antiqua"/>
                <a:cs typeface="Book Antiqua"/>
                <a:sym typeface="Book Antiqua"/>
              </a:rPr>
              <a:t>Meaning, activity, disability</a:t>
            </a:r>
          </a:p>
          <a:p>
            <a:pPr marL="246591" lvl="0" indent="-389466" defTabSz="1079217">
              <a:spcBef>
                <a:spcPts val="500"/>
              </a:spcBef>
              <a:buClr>
                <a:srgbClr val="F9F9F9"/>
              </a:buClr>
              <a:buSzPct val="65000"/>
              <a:buFont typeface="Helvetica"/>
              <a:buChar char="•"/>
              <a:defRPr sz="1800">
                <a:solidFill>
                  <a:srgbClr val="000000"/>
                </a:solidFill>
              </a:defRPr>
            </a:pPr>
            <a:r>
              <a:rPr sz="3200" dirty="0">
                <a:solidFill>
                  <a:srgbClr val="FFFFFF"/>
                </a:solidFill>
                <a:effectLst>
                  <a:outerShdw blurRad="12700" dist="25400" dir="2700000" rotWithShape="0">
                    <a:srgbClr val="000000"/>
                  </a:outerShdw>
                </a:effectLst>
                <a:latin typeface="Book Antiqua"/>
                <a:ea typeface="Book Antiqua"/>
                <a:cs typeface="Book Antiqua"/>
                <a:sym typeface="Book Antiqua"/>
              </a:rPr>
              <a:t>Presence of common barriers to pain reporting</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jpeg"/>
          <p:cNvPicPr/>
          <p:nvPr/>
        </p:nvPicPr>
        <p:blipFill>
          <a:blip r:embed="rId2" cstate="email">
            <a:extLst>
              <a:ext uri="{28A0092B-C50C-407E-A947-70E740481C1C}">
                <a14:useLocalDpi xmlns:a14="http://schemas.microsoft.com/office/drawing/2010/main"/>
              </a:ext>
            </a:extLst>
          </a:blip>
          <a:srcRect/>
          <a:stretch>
            <a:fillRect/>
          </a:stretch>
        </p:blipFill>
        <p:spPr>
          <a:xfrm>
            <a:off x="394692" y="1082033"/>
            <a:ext cx="12215229" cy="7353572"/>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p:cNvSpPr>
          <p:nvPr>
            <p:ph type="title"/>
          </p:nvPr>
        </p:nvSpPr>
        <p:spPr>
          <a:xfrm>
            <a:off x="105050" y="203200"/>
            <a:ext cx="12794695" cy="1367437"/>
          </a:xfrm>
          <a:prstGeom prst="rect">
            <a:avLst/>
          </a:prstGeom>
        </p:spPr>
        <p:txBody>
          <a:bodyPr/>
          <a:lstStyle>
            <a:lvl1pPr defTabSz="269747">
              <a:defRPr sz="4248"/>
            </a:lvl1pPr>
          </a:lstStyle>
          <a:p>
            <a:pPr lvl="0">
              <a:defRPr sz="1800">
                <a:solidFill>
                  <a:srgbClr val="000000"/>
                </a:solidFill>
              </a:defRPr>
            </a:pPr>
            <a:r>
              <a:rPr sz="4248" dirty="0">
                <a:solidFill>
                  <a:srgbClr val="FFFFFF"/>
                </a:solidFill>
              </a:rPr>
              <a:t>Challenges in Assessment &amp; Management</a:t>
            </a:r>
          </a:p>
        </p:txBody>
      </p:sp>
      <p:sp>
        <p:nvSpPr>
          <p:cNvPr id="351" name="Shape 351"/>
          <p:cNvSpPr>
            <a:spLocks noGrp="1"/>
          </p:cNvSpPr>
          <p:nvPr>
            <p:ph type="body" idx="1"/>
          </p:nvPr>
        </p:nvSpPr>
        <p:spPr>
          <a:xfrm>
            <a:off x="173577" y="1219200"/>
            <a:ext cx="10977023" cy="8272012"/>
          </a:xfrm>
          <a:prstGeom prst="rect">
            <a:avLst/>
          </a:prstGeom>
        </p:spPr>
        <p:txBody>
          <a:bodyPr/>
          <a:lstStyle/>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 patient is medically complicated</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Language barriers</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Fear, knowledge, expectations</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there is prior exposure to opioids, </a:t>
            </a:r>
            <a:r>
              <a:rPr lang="en-US" sz="38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8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benzodiazepines</a:t>
            </a: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 muscle relaxants, etc.</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there is a substance abuse history</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 patient has chronic pain</a:t>
            </a: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 patient displays a “difficult” </a:t>
            </a:r>
            <a:r>
              <a:rPr lang="en-US" sz="38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8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personality</a:t>
            </a:r>
            <a:endParaRPr sz="3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600"/>
              </a:spcBef>
              <a:buSzTx/>
              <a:buFont typeface="Arial" panose="020B0604020202020204" pitchFamily="34" charset="0"/>
              <a:buChar char="•"/>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When the family is difficult </a:t>
            </a:r>
            <a:r>
              <a:rPr sz="38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or </a:t>
            </a: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challenging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127892" y="203201"/>
            <a:ext cx="12749016" cy="1549399"/>
          </a:xfrm>
          <a:prstGeom prst="rect">
            <a:avLst/>
          </a:prstGeom>
        </p:spPr>
        <p:txBody>
          <a:bodyPr>
            <a:normAutofit/>
          </a:bodyPr>
          <a:lstStyle>
            <a:lvl1pPr defTabSz="388620">
              <a:defRPr sz="6120"/>
            </a:lvl1pPr>
          </a:lstStyle>
          <a:p>
            <a:pPr lvl="0">
              <a:defRPr sz="1800">
                <a:solidFill>
                  <a:srgbClr val="000000"/>
                </a:solidFill>
              </a:defRPr>
            </a:pPr>
            <a:r>
              <a:rPr sz="4800" dirty="0">
                <a:solidFill>
                  <a:srgbClr val="FFFFFF"/>
                </a:solidFill>
              </a:rPr>
              <a:t>Interdisciplinary Care in </a:t>
            </a:r>
            <a:r>
              <a:rPr sz="4800" dirty="0" smtClean="0">
                <a:solidFill>
                  <a:srgbClr val="FFFFFF"/>
                </a:solidFill>
              </a:rPr>
              <a:t>Pain</a:t>
            </a:r>
            <a:r>
              <a:rPr lang="en-US" sz="4800" dirty="0" smtClean="0">
                <a:solidFill>
                  <a:srgbClr val="FFFFFF"/>
                </a:solidFill>
              </a:rPr>
              <a:t> </a:t>
            </a:r>
            <a:r>
              <a:rPr sz="4800" dirty="0" smtClean="0">
                <a:solidFill>
                  <a:srgbClr val="FFFFFF"/>
                </a:solidFill>
              </a:rPr>
              <a:t>Management</a:t>
            </a:r>
            <a:endParaRPr sz="4800" dirty="0">
              <a:solidFill>
                <a:srgbClr val="FFFFFF"/>
              </a:solidFill>
            </a:endParaRPr>
          </a:p>
        </p:txBody>
      </p:sp>
      <p:sp>
        <p:nvSpPr>
          <p:cNvPr id="354" name="Shape 354"/>
          <p:cNvSpPr>
            <a:spLocks noGrp="1"/>
          </p:cNvSpPr>
          <p:nvPr>
            <p:ph type="body" idx="1"/>
          </p:nvPr>
        </p:nvSpPr>
        <p:spPr>
          <a:xfrm>
            <a:off x="204032" y="2057400"/>
            <a:ext cx="12596734" cy="6798753"/>
          </a:xfrm>
          <a:prstGeom prst="rect">
            <a:avLst/>
          </a:prstGeom>
        </p:spPr>
        <p:txBody>
          <a:bodyPr/>
          <a:lstStyle/>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The concept of interdisciplinary care refers to a philosophy and process of care that integrates the specialized knowledge of multiple disciplines: </a:t>
            </a:r>
          </a:p>
          <a:p>
            <a:pPr marL="255587" lvl="0" indent="-384175" defTabSz="1221457">
              <a:spcBef>
                <a:spcPts val="600"/>
              </a:spcBef>
              <a:buSzTx/>
              <a:buFont typeface="Helvetica"/>
              <a:buNone/>
              <a:defRPr sz="1800">
                <a:solidFill>
                  <a:srgbClr val="000000"/>
                </a:solidFill>
              </a:defRPr>
            </a:pPr>
            <a:endParaRPr sz="36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Medicine</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Nursing</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Physical Therapy</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Nutritionists</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Pharmacists</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Social Workers</a:t>
            </a:r>
          </a:p>
          <a:p>
            <a:pPr marL="255587" lvl="0" indent="-384175" defTabSz="1221457">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Psychologist/Psychiatrist</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
          <p:cNvSpPr>
            <a:spLocks/>
          </p:cNvSpPr>
          <p:nvPr/>
        </p:nvSpPr>
        <p:spPr bwMode="auto">
          <a:xfrm>
            <a:off x="9320107" y="9306560"/>
            <a:ext cx="3034453" cy="2528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defRPr>
                <a:solidFill>
                  <a:srgbClr val="000000"/>
                </a:solidFill>
                <a:latin typeface="Book Antiqua" pitchFamily="18" charset="0"/>
                <a:ea typeface="Book Antiqua" pitchFamily="18" charset="0"/>
                <a:cs typeface="Book Antiqua" pitchFamily="18" charset="0"/>
                <a:sym typeface="Book Antiqua" pitchFamily="18" charset="0"/>
              </a:defRPr>
            </a:lvl1pPr>
            <a:lvl2pPr marL="742950" indent="-285750" eaLnBrk="0">
              <a:defRPr>
                <a:solidFill>
                  <a:srgbClr val="000000"/>
                </a:solidFill>
                <a:latin typeface="Book Antiqua" pitchFamily="18" charset="0"/>
                <a:ea typeface="Book Antiqua" pitchFamily="18" charset="0"/>
                <a:cs typeface="Book Antiqua" pitchFamily="18" charset="0"/>
                <a:sym typeface="Book Antiqua" pitchFamily="18" charset="0"/>
              </a:defRPr>
            </a:lvl2pPr>
            <a:lvl3pPr marL="11430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3pPr>
            <a:lvl4pPr marL="16002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4pPr>
            <a:lvl5pPr marL="20574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5pPr>
            <a:lvl6pPr marL="25146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6pPr>
            <a:lvl7pPr marL="29718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7pPr>
            <a:lvl8pPr marL="34290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8pPr>
            <a:lvl9pPr marL="38862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9pPr>
          </a:lstStyle>
          <a:p>
            <a:pPr algn="r" eaLnBrk="1"/>
            <a:endParaRPr lang="en-US" altLang="en-US" dirty="0"/>
          </a:p>
        </p:txBody>
      </p:sp>
      <p:sp>
        <p:nvSpPr>
          <p:cNvPr id="2" name="AutoShape 2"/>
          <p:cNvSpPr>
            <a:spLocks/>
          </p:cNvSpPr>
          <p:nvPr/>
        </p:nvSpPr>
        <p:spPr bwMode="auto">
          <a:xfrm>
            <a:off x="257387" y="142241"/>
            <a:ext cx="12243930" cy="94668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rotWithShape="0">
            <a:gsLst>
              <a:gs pos="0">
                <a:srgbClr val="FE9D9C"/>
              </a:gs>
              <a:gs pos="100000">
                <a:srgbClr val="BE3936"/>
              </a:gs>
            </a:gsLst>
            <a:lin ang="5400000"/>
          </a:gradFill>
          <a:ln w="9525" cap="flat" cmpd="sng">
            <a:solidFill>
              <a:srgbClr val="FFFFFF"/>
            </a:solidFill>
            <a:prstDash val="solid"/>
            <a:round/>
            <a:headEnd/>
            <a:tailEnd/>
          </a:ln>
          <a:effectLst>
            <a:outerShdw blurRad="38100" dist="23000" dir="5400000" algn="ctr" rotWithShape="0">
              <a:srgbClr val="000000">
                <a:alpha val="34999"/>
              </a:srgbClr>
            </a:outerShdw>
          </a:effectLst>
        </p:spPr>
        <p:txBody>
          <a:bodyPr lIns="65022" tIns="65022" rIns="65022" bIns="65022"/>
          <a:lstStyle/>
          <a:p>
            <a:pPr>
              <a:defRPr/>
            </a:pPr>
            <a:endParaRPr lang="en-US" dirty="0">
              <a:solidFill>
                <a:srgbClr val="FFFFFF"/>
              </a:solidFill>
            </a:endParaRPr>
          </a:p>
          <a:p>
            <a:pPr>
              <a:defRPr/>
            </a:pPr>
            <a:endParaRPr lang="en-US" dirty="0">
              <a:solidFill>
                <a:srgbClr val="FFFFFF"/>
              </a:solidFill>
            </a:endParaRPr>
          </a:p>
          <a:p>
            <a:pPr>
              <a:defRPr/>
            </a:pPr>
            <a:endParaRPr lang="en-US" dirty="0">
              <a:solidFill>
                <a:srgbClr val="FFFFFF"/>
              </a:solidFill>
            </a:endParaRPr>
          </a:p>
          <a:p>
            <a:pPr algn="ctr">
              <a:defRPr/>
            </a:pPr>
            <a:endParaRPr lang="en-US" sz="5000" u="sng" dirty="0"/>
          </a:p>
          <a:p>
            <a:pPr algn="ctr">
              <a:defRPr/>
            </a:pPr>
            <a:endParaRPr lang="en-US" sz="5000" u="sng" dirty="0"/>
          </a:p>
          <a:p>
            <a:pPr algn="ctr">
              <a:defRPr/>
            </a:pPr>
            <a:endParaRPr lang="en-US" sz="5000" u="sng" dirty="0"/>
          </a:p>
          <a:p>
            <a:pPr algn="ctr">
              <a:defRPr/>
            </a:pPr>
            <a:r>
              <a:rPr lang="en-US" sz="7800" dirty="0"/>
              <a:t>PAIN</a:t>
            </a:r>
            <a:endParaRPr lang="en-US" dirty="0"/>
          </a:p>
        </p:txBody>
      </p:sp>
      <p:sp>
        <p:nvSpPr>
          <p:cNvPr id="29699" name="AutoShape 3"/>
          <p:cNvSpPr>
            <a:spLocks/>
          </p:cNvSpPr>
          <p:nvPr/>
        </p:nvSpPr>
        <p:spPr bwMode="auto">
          <a:xfrm>
            <a:off x="1686561" y="5061938"/>
            <a:ext cx="3569546" cy="3585351"/>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5022" tIns="65022" rIns="65022" bIns="65022"/>
          <a:lstStyle>
            <a:lvl1pPr eaLnBrk="0">
              <a:defRPr>
                <a:solidFill>
                  <a:srgbClr val="000000"/>
                </a:solidFill>
                <a:latin typeface="Book Antiqua" pitchFamily="18" charset="0"/>
                <a:ea typeface="Book Antiqua" pitchFamily="18" charset="0"/>
                <a:cs typeface="Book Antiqua" pitchFamily="18" charset="0"/>
                <a:sym typeface="Book Antiqua" pitchFamily="18" charset="0"/>
              </a:defRPr>
            </a:lvl1pPr>
            <a:lvl2pPr marL="742950" indent="-285750" eaLnBrk="0">
              <a:defRPr>
                <a:solidFill>
                  <a:srgbClr val="000000"/>
                </a:solidFill>
                <a:latin typeface="Book Antiqua" pitchFamily="18" charset="0"/>
                <a:ea typeface="Book Antiqua" pitchFamily="18" charset="0"/>
                <a:cs typeface="Book Antiqua" pitchFamily="18" charset="0"/>
                <a:sym typeface="Book Antiqua" pitchFamily="18" charset="0"/>
              </a:defRPr>
            </a:lvl2pPr>
            <a:lvl3pPr marL="11430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3pPr>
            <a:lvl4pPr marL="16002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4pPr>
            <a:lvl5pPr marL="20574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5pPr>
            <a:lvl6pPr marL="25146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6pPr>
            <a:lvl7pPr marL="29718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7pPr>
            <a:lvl8pPr marL="34290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8pPr>
            <a:lvl9pPr marL="38862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9pPr>
          </a:lstStyle>
          <a:p>
            <a:pPr algn="ctr" eaLnBrk="1"/>
            <a:endParaRPr lang="en-US" altLang="en-US" sz="2100" u="sng" dirty="0"/>
          </a:p>
          <a:p>
            <a:pPr algn="ctr" eaLnBrk="1"/>
            <a:r>
              <a:rPr lang="en-US" altLang="en-US" sz="2100" u="sng" dirty="0"/>
              <a:t>Behavioral </a:t>
            </a:r>
          </a:p>
          <a:p>
            <a:pPr algn="ctr" eaLnBrk="1"/>
            <a:r>
              <a:rPr lang="en-US" altLang="en-US" sz="2100" u="sng" dirty="0"/>
              <a:t>Modification</a:t>
            </a:r>
          </a:p>
          <a:p>
            <a:pPr algn="ctr" eaLnBrk="1"/>
            <a:endParaRPr lang="en-US" altLang="en-US" sz="2100" u="sng" dirty="0"/>
          </a:p>
          <a:p>
            <a:pPr algn="ctr" eaLnBrk="1"/>
            <a:r>
              <a:rPr lang="en-US" altLang="en-US" sz="2100" dirty="0"/>
              <a:t>Psychotherapy</a:t>
            </a:r>
          </a:p>
          <a:p>
            <a:pPr algn="ctr" eaLnBrk="1"/>
            <a:r>
              <a:rPr lang="en-US" altLang="en-US" sz="2100" dirty="0"/>
              <a:t>Art Therapy</a:t>
            </a:r>
          </a:p>
          <a:p>
            <a:pPr algn="ctr" eaLnBrk="1"/>
            <a:r>
              <a:rPr lang="en-US" altLang="en-US" sz="2100" dirty="0"/>
              <a:t>Biofeedback</a:t>
            </a:r>
          </a:p>
          <a:p>
            <a:pPr algn="ctr" eaLnBrk="1"/>
            <a:r>
              <a:rPr lang="en-US" altLang="en-US" sz="2100" dirty="0"/>
              <a:t>Meditation/CBT</a:t>
            </a:r>
          </a:p>
          <a:p>
            <a:pPr algn="ctr" eaLnBrk="1"/>
            <a:r>
              <a:rPr lang="en-US" altLang="en-US" sz="2100" dirty="0"/>
              <a:t>Distraction</a:t>
            </a:r>
            <a:endParaRPr lang="en-US" altLang="en-US" dirty="0"/>
          </a:p>
        </p:txBody>
      </p:sp>
      <p:sp>
        <p:nvSpPr>
          <p:cNvPr id="29700" name="AutoShape 4"/>
          <p:cNvSpPr>
            <a:spLocks/>
          </p:cNvSpPr>
          <p:nvPr/>
        </p:nvSpPr>
        <p:spPr bwMode="auto">
          <a:xfrm>
            <a:off x="7504854" y="5276427"/>
            <a:ext cx="3447627" cy="3492782"/>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5022" tIns="65022" rIns="65022" bIns="65022"/>
          <a:lstStyle>
            <a:lvl1pPr eaLnBrk="0">
              <a:defRPr>
                <a:solidFill>
                  <a:srgbClr val="000000"/>
                </a:solidFill>
                <a:latin typeface="Book Antiqua" pitchFamily="18" charset="0"/>
                <a:ea typeface="Book Antiqua" pitchFamily="18" charset="0"/>
                <a:cs typeface="Book Antiqua" pitchFamily="18" charset="0"/>
                <a:sym typeface="Book Antiqua" pitchFamily="18" charset="0"/>
              </a:defRPr>
            </a:lvl1pPr>
            <a:lvl2pPr marL="742950" indent="-285750" eaLnBrk="0">
              <a:defRPr>
                <a:solidFill>
                  <a:srgbClr val="000000"/>
                </a:solidFill>
                <a:latin typeface="Book Antiqua" pitchFamily="18" charset="0"/>
                <a:ea typeface="Book Antiqua" pitchFamily="18" charset="0"/>
                <a:cs typeface="Book Antiqua" pitchFamily="18" charset="0"/>
                <a:sym typeface="Book Antiqua" pitchFamily="18" charset="0"/>
              </a:defRPr>
            </a:lvl2pPr>
            <a:lvl3pPr marL="11430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3pPr>
            <a:lvl4pPr marL="16002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4pPr>
            <a:lvl5pPr marL="20574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5pPr>
            <a:lvl6pPr marL="25146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6pPr>
            <a:lvl7pPr marL="29718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7pPr>
            <a:lvl8pPr marL="34290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8pPr>
            <a:lvl9pPr marL="38862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9pPr>
          </a:lstStyle>
          <a:p>
            <a:pPr algn="ctr" eaLnBrk="1"/>
            <a:endParaRPr lang="en-US" altLang="en-US" sz="2100" u="sng" dirty="0"/>
          </a:p>
          <a:p>
            <a:pPr algn="ctr" eaLnBrk="1"/>
            <a:r>
              <a:rPr lang="en-US" altLang="en-US" sz="2100" u="sng" dirty="0"/>
              <a:t>Interventions</a:t>
            </a:r>
          </a:p>
          <a:p>
            <a:pPr algn="ctr" eaLnBrk="1"/>
            <a:endParaRPr lang="en-US" altLang="en-US" sz="2100" u="sng" dirty="0"/>
          </a:p>
          <a:p>
            <a:pPr algn="ctr" eaLnBrk="1"/>
            <a:r>
              <a:rPr lang="en-US" altLang="en-US" sz="2100" dirty="0"/>
              <a:t>Steroid Injections</a:t>
            </a:r>
          </a:p>
          <a:p>
            <a:pPr algn="ctr" eaLnBrk="1"/>
            <a:r>
              <a:rPr lang="en-US" altLang="en-US" sz="2100" dirty="0"/>
              <a:t>IV Infusions</a:t>
            </a:r>
          </a:p>
          <a:p>
            <a:pPr algn="ctr" eaLnBrk="1"/>
            <a:r>
              <a:rPr lang="en-US" altLang="en-US" sz="2100" dirty="0"/>
              <a:t>Trigger point Injections</a:t>
            </a:r>
          </a:p>
          <a:p>
            <a:pPr algn="ctr" eaLnBrk="1"/>
            <a:r>
              <a:rPr lang="en-US" altLang="en-US" sz="2100" dirty="0"/>
              <a:t>Spinal cord Stimulator</a:t>
            </a:r>
          </a:p>
          <a:p>
            <a:pPr algn="ctr" eaLnBrk="1"/>
            <a:r>
              <a:rPr lang="en-US" altLang="en-US" sz="2100" dirty="0"/>
              <a:t>IT infusions</a:t>
            </a:r>
            <a:endParaRPr lang="en-US" altLang="en-US" dirty="0"/>
          </a:p>
        </p:txBody>
      </p:sp>
      <p:sp>
        <p:nvSpPr>
          <p:cNvPr id="29701" name="AutoShape 5"/>
          <p:cNvSpPr>
            <a:spLocks/>
          </p:cNvSpPr>
          <p:nvPr/>
        </p:nvSpPr>
        <p:spPr bwMode="auto">
          <a:xfrm>
            <a:off x="1804529" y="1067928"/>
            <a:ext cx="3476978" cy="3492783"/>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5022" tIns="65022" rIns="65022" bIns="65022"/>
          <a:lstStyle>
            <a:lvl1pPr eaLnBrk="0">
              <a:defRPr>
                <a:solidFill>
                  <a:srgbClr val="000000"/>
                </a:solidFill>
                <a:latin typeface="Book Antiqua" pitchFamily="18" charset="0"/>
                <a:ea typeface="Book Antiqua" pitchFamily="18" charset="0"/>
                <a:cs typeface="Book Antiqua" pitchFamily="18" charset="0"/>
                <a:sym typeface="Book Antiqua" pitchFamily="18" charset="0"/>
              </a:defRPr>
            </a:lvl1pPr>
            <a:lvl2pPr marL="742950" indent="-285750" eaLnBrk="0">
              <a:defRPr>
                <a:solidFill>
                  <a:srgbClr val="000000"/>
                </a:solidFill>
                <a:latin typeface="Book Antiqua" pitchFamily="18" charset="0"/>
                <a:ea typeface="Book Antiqua" pitchFamily="18" charset="0"/>
                <a:cs typeface="Book Antiqua" pitchFamily="18" charset="0"/>
                <a:sym typeface="Book Antiqua" pitchFamily="18" charset="0"/>
              </a:defRPr>
            </a:lvl2pPr>
            <a:lvl3pPr marL="11430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3pPr>
            <a:lvl4pPr marL="16002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4pPr>
            <a:lvl5pPr marL="20574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5pPr>
            <a:lvl6pPr marL="25146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6pPr>
            <a:lvl7pPr marL="29718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7pPr>
            <a:lvl8pPr marL="34290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8pPr>
            <a:lvl9pPr marL="38862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9pPr>
          </a:lstStyle>
          <a:p>
            <a:pPr algn="ctr" eaLnBrk="1"/>
            <a:endParaRPr lang="en-US" altLang="en-US" sz="2100" u="sng" dirty="0"/>
          </a:p>
          <a:p>
            <a:pPr algn="ctr" eaLnBrk="1"/>
            <a:r>
              <a:rPr lang="en-US" altLang="en-US" sz="2100" u="sng" dirty="0"/>
              <a:t>Medications</a:t>
            </a:r>
          </a:p>
          <a:p>
            <a:pPr eaLnBrk="1"/>
            <a:endParaRPr lang="en-US" altLang="en-US" sz="2100" u="sng" dirty="0"/>
          </a:p>
          <a:p>
            <a:pPr algn="ctr" eaLnBrk="1"/>
            <a:r>
              <a:rPr lang="en-US" altLang="en-US" sz="2100" dirty="0"/>
              <a:t>Opioids</a:t>
            </a:r>
          </a:p>
          <a:p>
            <a:pPr algn="ctr" eaLnBrk="1"/>
            <a:r>
              <a:rPr lang="en-US" altLang="en-US" sz="2100" dirty="0"/>
              <a:t>NSAIDs/Tylenol</a:t>
            </a:r>
          </a:p>
          <a:p>
            <a:pPr algn="ctr" eaLnBrk="1"/>
            <a:r>
              <a:rPr lang="en-US" altLang="en-US" sz="2100" dirty="0"/>
              <a:t>Topical Analgesics</a:t>
            </a:r>
          </a:p>
          <a:p>
            <a:pPr algn="ctr" eaLnBrk="1"/>
            <a:r>
              <a:rPr lang="en-US" altLang="en-US" sz="2100" dirty="0" err="1"/>
              <a:t>Antineuropathics</a:t>
            </a:r>
            <a:endParaRPr lang="en-US" altLang="en-US" sz="2100" dirty="0"/>
          </a:p>
          <a:p>
            <a:pPr algn="ctr" eaLnBrk="1"/>
            <a:r>
              <a:rPr lang="en-US" altLang="en-US" sz="2100" dirty="0"/>
              <a:t>Antidepressants</a:t>
            </a:r>
          </a:p>
          <a:p>
            <a:pPr algn="ctr" eaLnBrk="1"/>
            <a:r>
              <a:rPr lang="en-US" altLang="en-US" sz="2100" dirty="0"/>
              <a:t>Muscle relaxants</a:t>
            </a:r>
          </a:p>
        </p:txBody>
      </p:sp>
      <p:sp>
        <p:nvSpPr>
          <p:cNvPr id="29702" name="AutoShape 6"/>
          <p:cNvSpPr>
            <a:spLocks/>
          </p:cNvSpPr>
          <p:nvPr/>
        </p:nvSpPr>
        <p:spPr bwMode="auto">
          <a:xfrm>
            <a:off x="7491307" y="1058898"/>
            <a:ext cx="3476978" cy="3510844"/>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5022" tIns="65022" rIns="65022" bIns="65022"/>
          <a:lstStyle>
            <a:lvl1pPr eaLnBrk="0">
              <a:defRPr>
                <a:solidFill>
                  <a:srgbClr val="000000"/>
                </a:solidFill>
                <a:latin typeface="Book Antiqua" pitchFamily="18" charset="0"/>
                <a:ea typeface="Book Antiqua" pitchFamily="18" charset="0"/>
                <a:cs typeface="Book Antiqua" pitchFamily="18" charset="0"/>
                <a:sym typeface="Book Antiqua" pitchFamily="18" charset="0"/>
              </a:defRPr>
            </a:lvl1pPr>
            <a:lvl2pPr marL="742950" indent="-285750" eaLnBrk="0">
              <a:defRPr>
                <a:solidFill>
                  <a:srgbClr val="000000"/>
                </a:solidFill>
                <a:latin typeface="Book Antiqua" pitchFamily="18" charset="0"/>
                <a:ea typeface="Book Antiqua" pitchFamily="18" charset="0"/>
                <a:cs typeface="Book Antiqua" pitchFamily="18" charset="0"/>
                <a:sym typeface="Book Antiqua" pitchFamily="18" charset="0"/>
              </a:defRPr>
            </a:lvl2pPr>
            <a:lvl3pPr marL="11430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3pPr>
            <a:lvl4pPr marL="16002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4pPr>
            <a:lvl5pPr marL="2057400" indent="-228600" eaLnBrk="0">
              <a:defRPr>
                <a:solidFill>
                  <a:srgbClr val="000000"/>
                </a:solidFill>
                <a:latin typeface="Book Antiqua" pitchFamily="18" charset="0"/>
                <a:ea typeface="Book Antiqua" pitchFamily="18" charset="0"/>
                <a:cs typeface="Book Antiqua" pitchFamily="18" charset="0"/>
                <a:sym typeface="Book Antiqua" pitchFamily="18" charset="0"/>
              </a:defRPr>
            </a:lvl5pPr>
            <a:lvl6pPr marL="25146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6pPr>
            <a:lvl7pPr marL="29718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7pPr>
            <a:lvl8pPr marL="34290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8pPr>
            <a:lvl9pPr marL="3886200" indent="-228600" eaLnBrk="0" fontAlgn="base" hangingPunct="0">
              <a:spcBef>
                <a:spcPct val="0"/>
              </a:spcBef>
              <a:spcAft>
                <a:spcPct val="0"/>
              </a:spcAft>
              <a:defRPr>
                <a:solidFill>
                  <a:srgbClr val="000000"/>
                </a:solidFill>
                <a:latin typeface="Book Antiqua" pitchFamily="18" charset="0"/>
                <a:ea typeface="Book Antiqua" pitchFamily="18" charset="0"/>
                <a:cs typeface="Book Antiqua" pitchFamily="18" charset="0"/>
                <a:sym typeface="Book Antiqua" pitchFamily="18" charset="0"/>
              </a:defRPr>
            </a:lvl9pPr>
          </a:lstStyle>
          <a:p>
            <a:pPr algn="ctr" eaLnBrk="1"/>
            <a:endParaRPr lang="en-US" altLang="en-US" sz="2100" u="sng" dirty="0"/>
          </a:p>
          <a:p>
            <a:pPr algn="ctr" eaLnBrk="1"/>
            <a:r>
              <a:rPr lang="en-US" altLang="en-US" sz="2100" u="sng" dirty="0"/>
              <a:t>Complementary </a:t>
            </a:r>
          </a:p>
          <a:p>
            <a:pPr algn="ctr" eaLnBrk="1"/>
            <a:r>
              <a:rPr lang="en-US" altLang="en-US" sz="2100" u="sng" dirty="0"/>
              <a:t>Modalities</a:t>
            </a:r>
          </a:p>
          <a:p>
            <a:pPr algn="ctr" eaLnBrk="1"/>
            <a:r>
              <a:rPr lang="en-US" altLang="en-US" sz="2100" dirty="0"/>
              <a:t>Acupuncture</a:t>
            </a:r>
          </a:p>
          <a:p>
            <a:pPr algn="ctr" eaLnBrk="1"/>
            <a:r>
              <a:rPr lang="en-US" altLang="en-US" sz="2100" dirty="0"/>
              <a:t>Acupressure</a:t>
            </a:r>
          </a:p>
          <a:p>
            <a:pPr algn="ctr" eaLnBrk="1"/>
            <a:r>
              <a:rPr lang="en-US" altLang="en-US" sz="2100" dirty="0"/>
              <a:t>Massage</a:t>
            </a:r>
          </a:p>
          <a:p>
            <a:pPr algn="ctr" eaLnBrk="1"/>
            <a:r>
              <a:rPr lang="en-US" altLang="en-US" sz="2100" dirty="0"/>
              <a:t>PT/OT</a:t>
            </a:r>
          </a:p>
          <a:p>
            <a:pPr algn="ctr" eaLnBrk="1"/>
            <a:r>
              <a:rPr lang="en-US" altLang="en-US" sz="2100" dirty="0"/>
              <a:t>TENS</a:t>
            </a:r>
          </a:p>
          <a:p>
            <a:pPr algn="ctr" eaLnBrk="1"/>
            <a:r>
              <a:rPr lang="en-US" altLang="en-US" sz="2100" dirty="0"/>
              <a:t>Heat/Cold</a:t>
            </a:r>
          </a:p>
        </p:txBody>
      </p:sp>
    </p:spTree>
    <p:extLst>
      <p:ext uri="{BB962C8B-B14F-4D97-AF65-F5344CB8AC3E}">
        <p14:creationId xmlns:p14="http://schemas.microsoft.com/office/powerpoint/2010/main" val="148023921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0000" y="203200"/>
            <a:ext cx="10464800" cy="1549400"/>
          </a:xfrm>
        </p:spPr>
        <p:txBody>
          <a:bodyPr/>
          <a:lstStyle/>
          <a:p>
            <a:r>
              <a:rPr lang="en-US" dirty="0" smtClean="0"/>
              <a:t>Disclosures</a:t>
            </a:r>
            <a:endParaRPr lang="en-US" dirty="0"/>
          </a:p>
        </p:txBody>
      </p:sp>
      <p:sp>
        <p:nvSpPr>
          <p:cNvPr id="5" name="Text Placeholder 4"/>
          <p:cNvSpPr>
            <a:spLocks noGrp="1"/>
          </p:cNvSpPr>
          <p:nvPr>
            <p:ph type="body" idx="1"/>
          </p:nvPr>
        </p:nvSpPr>
        <p:spPr>
          <a:xfrm>
            <a:off x="1240221" y="1981200"/>
            <a:ext cx="10464800" cy="5740400"/>
          </a:xfrm>
        </p:spPr>
        <p:txBody>
          <a:bodyPr/>
          <a:lstStyle/>
          <a:p>
            <a:r>
              <a:rPr lang="en-US" dirty="0" smtClean="0"/>
              <a:t>Theresa Mallick-Searle: Speaker’s Bureau for Allergan and </a:t>
            </a:r>
            <a:r>
              <a:rPr lang="en-US" dirty="0" err="1" smtClean="0"/>
              <a:t>Depomed</a:t>
            </a:r>
            <a:r>
              <a:rPr lang="en-US" dirty="0" smtClean="0"/>
              <a:t> Pharmaceuticals.</a:t>
            </a:r>
          </a:p>
          <a:p>
            <a:r>
              <a:rPr lang="en-US" dirty="0" smtClean="0"/>
              <a:t>Mechele Fillman: No Disclosures.</a:t>
            </a:r>
            <a:endParaRPr lang="en-US" dirty="0"/>
          </a:p>
        </p:txBody>
      </p:sp>
    </p:spTree>
    <p:extLst>
      <p:ext uri="{BB962C8B-B14F-4D97-AF65-F5344CB8AC3E}">
        <p14:creationId xmlns:p14="http://schemas.microsoft.com/office/powerpoint/2010/main" val="42481609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1270000" y="203200"/>
            <a:ext cx="10464800" cy="1359822"/>
          </a:xfrm>
          <a:prstGeom prst="rect">
            <a:avLst/>
          </a:prstGeom>
        </p:spPr>
        <p:txBody>
          <a:bodyPr/>
          <a:lstStyle/>
          <a:p>
            <a:pPr lvl="0">
              <a:defRPr sz="1800">
                <a:solidFill>
                  <a:srgbClr val="000000"/>
                </a:solidFill>
              </a:defRPr>
            </a:pPr>
            <a:r>
              <a:rPr sz="7200">
                <a:solidFill>
                  <a:srgbClr val="FFFFFF"/>
                </a:solidFill>
              </a:rPr>
              <a:t>Pharmacotherapy</a:t>
            </a:r>
          </a:p>
        </p:txBody>
      </p:sp>
      <p:grpSp>
        <p:nvGrpSpPr>
          <p:cNvPr id="364" name="Group 364"/>
          <p:cNvGrpSpPr/>
          <p:nvPr/>
        </p:nvGrpSpPr>
        <p:grpSpPr>
          <a:xfrm>
            <a:off x="49237" y="7817861"/>
            <a:ext cx="12679680" cy="1472072"/>
            <a:chOff x="0" y="0"/>
            <a:chExt cx="12679680" cy="1472072"/>
          </a:xfrm>
        </p:grpSpPr>
        <p:sp>
          <p:nvSpPr>
            <p:cNvPr id="362" name="Shape 362"/>
            <p:cNvSpPr/>
            <p:nvPr/>
          </p:nvSpPr>
          <p:spPr>
            <a:xfrm>
              <a:off x="0" y="0"/>
              <a:ext cx="12679680" cy="1472072"/>
            </a:xfrm>
            <a:prstGeom prst="rect">
              <a:avLst/>
            </a:prstGeom>
            <a:noFill/>
            <a:ln w="12700" cap="flat">
              <a:noFill/>
              <a:miter lim="400000"/>
            </a:ln>
            <a:effectLst/>
          </p:spPr>
          <p:txBody>
            <a:bodyPr wrap="square" lIns="65022" tIns="65022" rIns="65022" bIns="65022" numCol="1" anchor="t">
              <a:noAutofit/>
            </a:bodyPr>
            <a:lstStyle/>
            <a:p>
              <a:pPr lvl="0" defTabSz="914400">
                <a:lnSpc>
                  <a:spcPct val="80000"/>
                </a:lnSpc>
                <a:defRPr sz="2400">
                  <a:latin typeface="Palatino Linotype"/>
                  <a:ea typeface="Palatino Linotype"/>
                  <a:cs typeface="Palatino Linotype"/>
                  <a:sym typeface="Palatino Linotype"/>
                </a:defRPr>
              </a:pPr>
              <a:endParaRPr/>
            </a:p>
          </p:txBody>
        </p:sp>
        <p:sp>
          <p:nvSpPr>
            <p:cNvPr id="363" name="Shape 363"/>
            <p:cNvSpPr/>
            <p:nvPr/>
          </p:nvSpPr>
          <p:spPr>
            <a:xfrm>
              <a:off x="0" y="0"/>
              <a:ext cx="12679680" cy="1378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defTabSz="914400">
                <a:lnSpc>
                  <a:spcPct val="80000"/>
                </a:lnSpc>
                <a:defRPr sz="1800">
                  <a:solidFill>
                    <a:srgbClr val="000000"/>
                  </a:solidFill>
                </a:defRPr>
              </a:pPr>
              <a:r>
                <a:rPr sz="2800" dirty="0">
                  <a:solidFill>
                    <a:srgbClr val="0080FF"/>
                  </a:solidFill>
                  <a:uFill>
                    <a:solidFill>
                      <a:srgbClr val="0080FF"/>
                    </a:solidFill>
                  </a:uFill>
                  <a:latin typeface="Palatino Linotype"/>
                  <a:ea typeface="Palatino Linotype"/>
                  <a:cs typeface="Palatino Linotype"/>
                  <a:sym typeface="Palatino Linotype"/>
                  <a:hlinkClick r:id="rId2"/>
                </a:rPr>
                <a:t>www.mayoclinic.com</a:t>
              </a:r>
              <a:r>
                <a:rPr sz="2800" dirty="0">
                  <a:solidFill>
                    <a:srgbClr val="FFFFFF"/>
                  </a:solidFill>
                  <a:latin typeface="Palatino Linotype"/>
                  <a:ea typeface="Palatino Linotype"/>
                  <a:cs typeface="Palatino Linotype"/>
                  <a:sym typeface="Palatino Linotype"/>
                </a:rPr>
                <a:t>  </a:t>
              </a:r>
              <a:endParaRPr lang="en-US" sz="2800" dirty="0" smtClean="0">
                <a:solidFill>
                  <a:srgbClr val="FFFFFF"/>
                </a:solidFill>
                <a:latin typeface="Palatino Linotype"/>
                <a:ea typeface="Palatino Linotype"/>
                <a:cs typeface="Palatino Linotype"/>
                <a:sym typeface="Palatino Linotype"/>
              </a:endParaRPr>
            </a:p>
            <a:p>
              <a:pPr lvl="0" defTabSz="914400">
                <a:lnSpc>
                  <a:spcPct val="80000"/>
                </a:lnSpc>
                <a:defRPr sz="1800">
                  <a:solidFill>
                    <a:srgbClr val="000000"/>
                  </a:solidFill>
                </a:defRPr>
              </a:pPr>
              <a:endParaRPr lang="en-US" sz="2800" dirty="0" smtClean="0">
                <a:solidFill>
                  <a:srgbClr val="FFFFFF"/>
                </a:solidFill>
                <a:latin typeface="Palatino Linotype"/>
                <a:ea typeface="Palatino Linotype"/>
                <a:cs typeface="Palatino Linotype"/>
                <a:sym typeface="Palatino Linotype"/>
              </a:endParaRPr>
            </a:p>
            <a:p>
              <a:pPr lvl="0" defTabSz="914400">
                <a:lnSpc>
                  <a:spcPct val="80000"/>
                </a:lnSpc>
                <a:defRPr sz="1800">
                  <a:solidFill>
                    <a:srgbClr val="000000"/>
                  </a:solidFill>
                </a:defRPr>
              </a:pPr>
              <a:r>
                <a:rPr sz="2800" dirty="0" smtClean="0">
                  <a:solidFill>
                    <a:srgbClr val="FFFFFF"/>
                  </a:solidFill>
                  <a:latin typeface="Palatino Linotype"/>
                  <a:ea typeface="Palatino Linotype"/>
                  <a:cs typeface="Palatino Linotype"/>
                  <a:sym typeface="Palatino Linotype"/>
                </a:rPr>
                <a:t>Drugs </a:t>
              </a:r>
              <a:r>
                <a:rPr sz="2800" dirty="0">
                  <a:solidFill>
                    <a:srgbClr val="FFFFFF"/>
                  </a:solidFill>
                  <a:latin typeface="Palatino Linotype"/>
                  <a:ea typeface="Palatino Linotype"/>
                  <a:cs typeface="Palatino Linotype"/>
                  <a:sym typeface="Palatino Linotype"/>
                </a:rPr>
                <a:t>&amp; Supplements </a:t>
              </a:r>
              <a:r>
                <a:rPr lang="en-US" sz="2800" dirty="0" smtClean="0">
                  <a:solidFill>
                    <a:srgbClr val="FFFFFF"/>
                  </a:solidFill>
                  <a:latin typeface="Palatino Linotype"/>
                  <a:ea typeface="Palatino Linotype"/>
                  <a:cs typeface="Palatino Linotype"/>
                  <a:sym typeface="Palatino Linotype"/>
                </a:rPr>
                <a:t>:</a:t>
              </a:r>
              <a:r>
                <a:rPr sz="2800" dirty="0" smtClean="0">
                  <a:solidFill>
                    <a:srgbClr val="FFFFFF"/>
                  </a:solidFill>
                  <a:latin typeface="Palatino Linotype"/>
                  <a:ea typeface="Palatino Linotype"/>
                  <a:cs typeface="Palatino Linotype"/>
                  <a:sym typeface="Palatino Linotype"/>
                </a:rPr>
                <a:t> </a:t>
              </a:r>
              <a:r>
                <a:rPr sz="2800" dirty="0">
                  <a:solidFill>
                    <a:srgbClr val="FFFFFF"/>
                  </a:solidFill>
                  <a:latin typeface="Palatino Linotype"/>
                  <a:ea typeface="Palatino Linotype"/>
                  <a:cs typeface="Palatino Linotype"/>
                  <a:sym typeface="Palatino Linotype"/>
                </a:rPr>
                <a:t>Excellent website on most of the medications mentioned today with dosing consideration, </a:t>
              </a:r>
              <a:r>
                <a:rPr sz="2800" dirty="0" smtClean="0">
                  <a:solidFill>
                    <a:srgbClr val="FFFFFF"/>
                  </a:solidFill>
                  <a:latin typeface="Palatino Linotype"/>
                  <a:ea typeface="Palatino Linotype"/>
                  <a:cs typeface="Palatino Linotype"/>
                  <a:sym typeface="Palatino Linotype"/>
                </a:rPr>
                <a:t>geriatric</a:t>
              </a:r>
              <a:r>
                <a:rPr lang="en-US" sz="2800" dirty="0" smtClean="0">
                  <a:solidFill>
                    <a:srgbClr val="FFFFFF"/>
                  </a:solidFill>
                  <a:latin typeface="Palatino Linotype"/>
                  <a:ea typeface="Palatino Linotype"/>
                  <a:cs typeface="Palatino Linotype"/>
                  <a:sym typeface="Palatino Linotype"/>
                </a:rPr>
                <a:t>/</a:t>
              </a:r>
              <a:r>
                <a:rPr sz="2800" dirty="0" smtClean="0">
                  <a:solidFill>
                    <a:srgbClr val="FFFFFF"/>
                  </a:solidFill>
                  <a:latin typeface="Palatino Linotype"/>
                  <a:ea typeface="Palatino Linotype"/>
                  <a:cs typeface="Palatino Linotype"/>
                  <a:sym typeface="Palatino Linotype"/>
                </a:rPr>
                <a:t>pediatric </a:t>
              </a:r>
              <a:r>
                <a:rPr sz="2800" dirty="0">
                  <a:solidFill>
                    <a:srgbClr val="FFFFFF"/>
                  </a:solidFill>
                  <a:latin typeface="Palatino Linotype"/>
                  <a:ea typeface="Palatino Linotype"/>
                  <a:cs typeface="Palatino Linotype"/>
                  <a:sym typeface="Palatino Linotype"/>
                </a:rPr>
                <a:t>parameters, side effects, etc.</a:t>
              </a:r>
            </a:p>
          </p:txBody>
        </p:sp>
      </p:gr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p:cNvSpPr>
          <p:nvPr>
            <p:ph type="title"/>
          </p:nvPr>
        </p:nvSpPr>
        <p:spPr>
          <a:xfrm>
            <a:off x="1270000" y="203200"/>
            <a:ext cx="10464800" cy="1367437"/>
          </a:xfrm>
          <a:prstGeom prst="rect">
            <a:avLst/>
          </a:prstGeom>
        </p:spPr>
        <p:txBody>
          <a:bodyPr/>
          <a:lstStyle/>
          <a:p>
            <a:pPr lvl="0">
              <a:defRPr sz="1800">
                <a:solidFill>
                  <a:srgbClr val="000000"/>
                </a:solidFill>
              </a:defRPr>
            </a:pPr>
            <a:r>
              <a:rPr sz="7200">
                <a:solidFill>
                  <a:srgbClr val="FFFFFF"/>
                </a:solidFill>
              </a:rPr>
              <a:t>Opioid Analgesics</a:t>
            </a:r>
          </a:p>
        </p:txBody>
      </p:sp>
      <p:sp>
        <p:nvSpPr>
          <p:cNvPr id="367" name="Shape 367"/>
          <p:cNvSpPr>
            <a:spLocks noGrp="1"/>
          </p:cNvSpPr>
          <p:nvPr>
            <p:ph type="body" idx="1"/>
          </p:nvPr>
        </p:nvSpPr>
        <p:spPr>
          <a:xfrm>
            <a:off x="165962" y="1809229"/>
            <a:ext cx="5728861" cy="6699771"/>
          </a:xfrm>
          <a:prstGeom prst="rect">
            <a:avLst/>
          </a:prstGeom>
        </p:spPr>
        <p:txBody>
          <a:bodyPr/>
          <a:lstStyle/>
          <a:p>
            <a:pPr marL="0" lvl="0" indent="0" defTabSz="914400">
              <a:lnSpc>
                <a:spcPct val="70000"/>
              </a:lnSpc>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“Gold Standard” pain </a:t>
            </a:r>
          </a:p>
          <a:p>
            <a:pPr marL="0" lvl="0" indent="0" defTabSz="914400">
              <a:lnSpc>
                <a:spcPct val="70000"/>
              </a:lnSpc>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   relief.</a:t>
            </a:r>
          </a:p>
          <a:p>
            <a:pPr marL="0" lvl="0" indent="0" defTabSz="914400">
              <a:lnSpc>
                <a:spcPct val="70000"/>
              </a:lnSpc>
              <a:spcBef>
                <a:spcPts val="500"/>
              </a:spcBef>
              <a:buSzPct val="60000"/>
              <a:buFont typeface="Helvetica"/>
              <a:buChar char="•"/>
              <a:defRPr sz="1800">
                <a:solidFill>
                  <a:srgbClr val="000000"/>
                </a:solidFill>
              </a:defRPr>
            </a:pPr>
            <a:endParaRPr sz="36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defTabSz="914400">
              <a:lnSpc>
                <a:spcPct val="70000"/>
              </a:lnSpc>
              <a:spcBef>
                <a:spcPts val="600"/>
              </a:spcBef>
              <a:buSzTx/>
              <a:buFont typeface="Helvetica"/>
              <a:buNone/>
              <a:defRPr sz="1800">
                <a:solidFill>
                  <a:srgbClr val="000000"/>
                </a:solidFill>
              </a:defRPr>
            </a:pPr>
            <a:r>
              <a:rPr sz="36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Orally</a:t>
            </a: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 rectally, IM, IV, IT,  epidural, transdermal.</a:t>
            </a:r>
          </a:p>
          <a:p>
            <a:pPr marL="0" lvl="0" indent="0" defTabSz="914400">
              <a:lnSpc>
                <a:spcPct val="70000"/>
              </a:lnSpc>
              <a:spcBef>
                <a:spcPts val="600"/>
              </a:spcBef>
              <a:buSzPct val="60000"/>
              <a:buFont typeface="Helvetica"/>
              <a:buChar char="•"/>
              <a:defRPr sz="1800">
                <a:solidFill>
                  <a:srgbClr val="000000"/>
                </a:solidFill>
              </a:defRPr>
            </a:pPr>
            <a:endParaRPr sz="36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defTabSz="914400">
              <a:lnSpc>
                <a:spcPct val="70000"/>
              </a:lnSpc>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Extended release &amp; Immediate release formulations.</a:t>
            </a:r>
          </a:p>
          <a:p>
            <a:pPr marL="0" lvl="0" indent="0" defTabSz="914400">
              <a:lnSpc>
                <a:spcPct val="70000"/>
              </a:lnSpc>
              <a:spcBef>
                <a:spcPts val="500"/>
              </a:spcBef>
              <a:buSzPct val="60000"/>
              <a:buFont typeface="Helvetica"/>
              <a:buChar char="•"/>
              <a:defRPr sz="1800">
                <a:solidFill>
                  <a:srgbClr val="000000"/>
                </a:solidFill>
              </a:defRPr>
            </a:pPr>
            <a:endParaRPr sz="36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defTabSz="914400">
              <a:lnSpc>
                <a:spcPct val="70000"/>
              </a:lnSpc>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Naturally occurring or</a:t>
            </a:r>
          </a:p>
          <a:p>
            <a:pPr marL="0" lvl="0" indent="0" defTabSz="914400">
              <a:lnSpc>
                <a:spcPct val="70000"/>
              </a:lnSpc>
              <a:spcBef>
                <a:spcPts val="600"/>
              </a:spcBef>
              <a:buSzTx/>
              <a:buFont typeface="Helvetica"/>
              <a:buNone/>
              <a:defRPr sz="1800">
                <a:solidFill>
                  <a:srgbClr val="000000"/>
                </a:solidFill>
              </a:defRPr>
            </a:pPr>
            <a:r>
              <a:rPr sz="3600" dirty="0">
                <a:solidFill>
                  <a:srgbClr val="FFFFFF"/>
                </a:solidFill>
                <a:effectLst>
                  <a:outerShdw blurRad="12700" dist="25400" dir="2700000" rotWithShape="0">
                    <a:srgbClr val="000000"/>
                  </a:outerShdw>
                </a:effectLst>
                <a:latin typeface="Book Antiqua"/>
                <a:ea typeface="Book Antiqua"/>
                <a:cs typeface="Book Antiqua"/>
                <a:sym typeface="Book Antiqua"/>
              </a:rPr>
              <a:t>synthetic.</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6067" y="203200"/>
            <a:ext cx="12992665" cy="1748139"/>
          </a:xfrm>
          <a:prstGeom prst="rect">
            <a:avLst/>
          </a:prstGeom>
        </p:spPr>
        <p:txBody>
          <a:bodyPr/>
          <a:lstStyle/>
          <a:p>
            <a:pPr lvl="0">
              <a:defRPr sz="1800">
                <a:solidFill>
                  <a:srgbClr val="000000"/>
                </a:solidFill>
              </a:defRPr>
            </a:pPr>
            <a:r>
              <a:rPr sz="7200">
                <a:solidFill>
                  <a:srgbClr val="FFFFFF"/>
                </a:solidFill>
              </a:rPr>
              <a:t>Mechanism of Action</a:t>
            </a:r>
          </a:p>
        </p:txBody>
      </p:sp>
      <p:sp>
        <p:nvSpPr>
          <p:cNvPr id="371" name="Shape 371"/>
          <p:cNvSpPr>
            <a:spLocks noGrp="1"/>
          </p:cNvSpPr>
          <p:nvPr>
            <p:ph type="body" idx="1"/>
          </p:nvPr>
        </p:nvSpPr>
        <p:spPr>
          <a:xfrm>
            <a:off x="120278" y="1641720"/>
            <a:ext cx="12764245" cy="7232752"/>
          </a:xfrm>
          <a:prstGeom prst="rect">
            <a:avLst/>
          </a:prstGeom>
        </p:spPr>
        <p:txBody>
          <a:bodyPr/>
          <a:lstStyle/>
          <a:p>
            <a:pPr marL="168275" lvl="0" indent="-31750" defTabSz="914400">
              <a:lnSpc>
                <a:spcPct val="70000"/>
              </a:lnSpc>
              <a:spcBef>
                <a:spcPts val="600"/>
              </a:spcBef>
              <a:buSzTx/>
              <a:buFont typeface="Helvetica"/>
              <a:buNone/>
              <a:defRPr sz="1800">
                <a:solidFill>
                  <a:srgbClr val="000000"/>
                </a:solidFill>
              </a:defRPr>
            </a:pPr>
            <a:endParaRPr sz="3600" i="1" u="sng">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168275" lvl="0" indent="-31750" defTabSz="914400">
              <a:lnSpc>
                <a:spcPct val="70000"/>
              </a:lnSpc>
              <a:spcBef>
                <a:spcPts val="600"/>
              </a:spcBef>
              <a:buSzTx/>
              <a:buFont typeface="Helvetica"/>
              <a:buNone/>
              <a:defRPr sz="1800">
                <a:solidFill>
                  <a:srgbClr val="000000"/>
                </a:solidFill>
              </a:defRPr>
            </a:pPr>
            <a:endParaRPr sz="3600" u="sng">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24996" lvl="0" indent="-288471" defTabSz="914400">
              <a:lnSpc>
                <a:spcPct val="70000"/>
              </a:lnSpc>
              <a:spcBef>
                <a:spcPts val="600"/>
              </a:spcBef>
              <a:buClr>
                <a:srgbClr val="F9F9F9"/>
              </a:buClr>
              <a:buSzPct val="65000"/>
              <a:buFont typeface="Arial"/>
              <a:buChar char="•"/>
              <a:defRPr sz="1800">
                <a:solidFill>
                  <a:srgbClr val="000000"/>
                </a:solidFill>
              </a:defRPr>
            </a:pPr>
            <a:r>
              <a:rPr sz="3600">
                <a:solidFill>
                  <a:srgbClr val="FFFFFF"/>
                </a:solidFill>
                <a:effectLst>
                  <a:outerShdw blurRad="12700" dist="25400" dir="2700000" rotWithShape="0">
                    <a:srgbClr val="000000"/>
                  </a:outerShdw>
                </a:effectLst>
                <a:latin typeface="Book Antiqua"/>
                <a:ea typeface="Book Antiqua"/>
                <a:cs typeface="Book Antiqua"/>
                <a:sym typeface="Book Antiqua"/>
              </a:rPr>
              <a:t>Opioids have affinity many different receptors, including the 5 opioid receptors: mu, kappa, sigma, delta &amp; epsilon.</a:t>
            </a:r>
          </a:p>
          <a:p>
            <a:pPr marL="168275" lvl="0" indent="-31750" defTabSz="914400">
              <a:lnSpc>
                <a:spcPct val="70000"/>
              </a:lnSpc>
              <a:spcBef>
                <a:spcPts val="600"/>
              </a:spcBef>
              <a:buSzTx/>
              <a:buFont typeface="Helvetica"/>
              <a:buNone/>
              <a:defRPr sz="1800">
                <a:solidFill>
                  <a:srgbClr val="000000"/>
                </a:solidFill>
              </a:defRPr>
            </a:pPr>
            <a:endParaRPr sz="36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24996" lvl="0" indent="-288471" defTabSz="914400">
              <a:lnSpc>
                <a:spcPct val="70000"/>
              </a:lnSpc>
              <a:spcBef>
                <a:spcPts val="600"/>
              </a:spcBef>
              <a:buClr>
                <a:srgbClr val="F9F9F9"/>
              </a:buClr>
              <a:buSzPct val="65000"/>
              <a:buFont typeface="Arial"/>
              <a:buChar char="•"/>
              <a:defRPr sz="1800">
                <a:solidFill>
                  <a:srgbClr val="000000"/>
                </a:solidFill>
              </a:defRPr>
            </a:pPr>
            <a:r>
              <a:rPr sz="3600">
                <a:solidFill>
                  <a:srgbClr val="FFFFFF"/>
                </a:solidFill>
                <a:effectLst>
                  <a:outerShdw blurRad="12700" dist="25400" dir="2700000" rotWithShape="0">
                    <a:srgbClr val="000000"/>
                  </a:outerShdw>
                </a:effectLst>
                <a:latin typeface="Book Antiqua"/>
                <a:ea typeface="Book Antiqua"/>
                <a:cs typeface="Book Antiqua"/>
                <a:sym typeface="Book Antiqua"/>
              </a:rPr>
              <a:t>Modify the transmission of painful signals, diminishing pain perception.</a:t>
            </a:r>
          </a:p>
          <a:p>
            <a:pPr marL="168275" lvl="0" indent="-31750" defTabSz="914400">
              <a:lnSpc>
                <a:spcPct val="70000"/>
              </a:lnSpc>
              <a:spcBef>
                <a:spcPts val="600"/>
              </a:spcBef>
              <a:buSzTx/>
              <a:buFont typeface="Helvetica"/>
              <a:buNone/>
              <a:defRPr sz="1800">
                <a:solidFill>
                  <a:srgbClr val="000000"/>
                </a:solidFill>
              </a:defRPr>
            </a:pPr>
            <a:endParaRPr sz="36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24996" lvl="0" indent="-288471" defTabSz="914400">
              <a:lnSpc>
                <a:spcPct val="70000"/>
              </a:lnSpc>
              <a:spcBef>
                <a:spcPts val="600"/>
              </a:spcBef>
              <a:buClr>
                <a:srgbClr val="F9F9F9"/>
              </a:buClr>
              <a:buSzPct val="65000"/>
              <a:buFont typeface="Arial"/>
              <a:buChar char="•"/>
              <a:defRPr sz="1800">
                <a:solidFill>
                  <a:srgbClr val="000000"/>
                </a:solidFill>
              </a:defRPr>
            </a:pPr>
            <a:r>
              <a:rPr sz="3600">
                <a:solidFill>
                  <a:srgbClr val="FFFFFF"/>
                </a:solidFill>
                <a:effectLst>
                  <a:outerShdw blurRad="12700" dist="25400" dir="2700000" rotWithShape="0">
                    <a:srgbClr val="000000"/>
                  </a:outerShdw>
                </a:effectLst>
                <a:latin typeface="Book Antiqua"/>
                <a:ea typeface="Book Antiqua"/>
                <a:cs typeface="Book Antiqua"/>
                <a:sym typeface="Book Antiqua"/>
              </a:rPr>
              <a:t>Additionally, opioids work in the lim-bic system, altering emotional response to pain.</a:t>
            </a:r>
          </a:p>
          <a:p>
            <a:pPr marL="168275" lvl="0" indent="-31750" defTabSz="914400">
              <a:lnSpc>
                <a:spcPct val="70000"/>
              </a:lnSpc>
              <a:spcBef>
                <a:spcPts val="600"/>
              </a:spcBef>
              <a:buSzTx/>
              <a:buFont typeface="Helvetica"/>
              <a:buNone/>
              <a:defRPr sz="1800">
                <a:solidFill>
                  <a:srgbClr val="000000"/>
                </a:solidFill>
              </a:defRPr>
            </a:pPr>
            <a:endParaRPr sz="36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24996" lvl="0" indent="-288471" defTabSz="914400">
              <a:lnSpc>
                <a:spcPct val="70000"/>
              </a:lnSpc>
              <a:spcBef>
                <a:spcPts val="600"/>
              </a:spcBef>
              <a:buClr>
                <a:srgbClr val="F9F9F9"/>
              </a:buClr>
              <a:buSzPct val="65000"/>
              <a:buFont typeface="Arial"/>
              <a:buChar char="•"/>
              <a:defRPr sz="1800">
                <a:solidFill>
                  <a:srgbClr val="000000"/>
                </a:solidFill>
              </a:defRPr>
            </a:pPr>
            <a:r>
              <a:rPr sz="3600">
                <a:solidFill>
                  <a:srgbClr val="FFFFFF"/>
                </a:solidFill>
                <a:effectLst>
                  <a:outerShdw blurRad="12700" dist="25400" dir="2700000" rotWithShape="0">
                    <a:srgbClr val="000000"/>
                  </a:outerShdw>
                </a:effectLst>
                <a:latin typeface="Book Antiqua"/>
                <a:ea typeface="Book Antiqua"/>
                <a:cs typeface="Book Antiqua"/>
                <a:sym typeface="Book Antiqua"/>
              </a:rPr>
              <a:t>Each opioid has different affinities for different people, so patients may have different responses to different opioids.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xfrm>
            <a:off x="59365" y="203199"/>
            <a:ext cx="12886069" cy="1420736"/>
          </a:xfrm>
          <a:prstGeom prst="rect">
            <a:avLst/>
          </a:prstGeom>
        </p:spPr>
        <p:txBody>
          <a:bodyPr/>
          <a:lstStyle/>
          <a:p>
            <a:pPr lvl="0">
              <a:defRPr sz="1800">
                <a:solidFill>
                  <a:srgbClr val="000000"/>
                </a:solidFill>
              </a:defRPr>
            </a:pPr>
            <a:r>
              <a:rPr sz="7200">
                <a:solidFill>
                  <a:srgbClr val="FFFFFF"/>
                </a:solidFill>
              </a:rPr>
              <a:t>Long-term side effects</a:t>
            </a:r>
          </a:p>
        </p:txBody>
      </p:sp>
      <p:sp>
        <p:nvSpPr>
          <p:cNvPr id="374" name="Shape 374"/>
          <p:cNvSpPr>
            <a:spLocks noGrp="1"/>
          </p:cNvSpPr>
          <p:nvPr>
            <p:ph type="body" idx="4294967295"/>
          </p:nvPr>
        </p:nvSpPr>
        <p:spPr>
          <a:xfrm>
            <a:off x="558800" y="1408853"/>
            <a:ext cx="11887200" cy="7820943"/>
          </a:xfrm>
          <a:prstGeom prst="rect">
            <a:avLst/>
          </a:prstGeom>
        </p:spPr>
        <p:txBody>
          <a:bodyPr lIns="0" tIns="0" rIns="0" bIns="0" anchor="ctr"/>
          <a:lstStyle/>
          <a:p>
            <a:pPr marL="255587" lvl="0" indent="-493712">
              <a:lnSpc>
                <a:spcPct val="80000"/>
              </a:lnSpc>
              <a:spcBef>
                <a:spcPts val="300"/>
              </a:spcBef>
              <a:buSzTx/>
              <a:buFont typeface="Helvetica"/>
              <a:buNone/>
              <a:defRPr sz="1800"/>
            </a:pPr>
            <a:r>
              <a:rPr sz="2800" b="1" dirty="0">
                <a:solidFill>
                  <a:srgbClr val="FFFFFF"/>
                </a:solidFill>
                <a:latin typeface="+mn-lt"/>
                <a:ea typeface="Book Antiqua"/>
                <a:cs typeface="Book Antiqua"/>
                <a:sym typeface="Book Antiqua"/>
              </a:rPr>
              <a:t>Neurologic </a:t>
            </a: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2800" b="1" dirty="0">
                <a:solidFill>
                  <a:srgbClr val="FFFFFF"/>
                </a:solidFill>
                <a:latin typeface="+mn-lt"/>
                <a:ea typeface="Book Antiqua"/>
                <a:cs typeface="Book Antiqua"/>
                <a:sym typeface="Book Antiqua"/>
              </a:rPr>
              <a:t>Gastrointestinal</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Delirium 			                      </a:t>
            </a:r>
            <a:r>
              <a:rPr sz="2200" dirty="0" smtClean="0">
                <a:solidFill>
                  <a:srgbClr val="FFFF00"/>
                </a:solidFill>
                <a:latin typeface="+mn-lt"/>
                <a:ea typeface="Book Antiqua"/>
                <a:cs typeface="Book Antiqua"/>
                <a:sym typeface="Book Antiqua"/>
              </a:rPr>
              <a:t>Nausea </a:t>
            </a:r>
            <a:r>
              <a:rPr sz="2200" dirty="0">
                <a:solidFill>
                  <a:srgbClr val="FFFF00"/>
                </a:solidFill>
                <a:latin typeface="+mn-lt"/>
                <a:ea typeface="Book Antiqua"/>
                <a:cs typeface="Book Antiqua"/>
                <a:sym typeface="Book Antiqua"/>
              </a:rPr>
              <a:t>and vomiting</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Hallucination 			           </a:t>
            </a:r>
            <a:r>
              <a:rPr lang="en-US" sz="2200" dirty="0" smtClean="0">
                <a:solidFill>
                  <a:srgbClr val="FFFF00"/>
                </a:solidFill>
                <a:latin typeface="+mn-lt"/>
                <a:ea typeface="Book Antiqua"/>
                <a:cs typeface="Book Antiqua"/>
                <a:sym typeface="Book Antiqua"/>
              </a:rPr>
              <a:t>           </a:t>
            </a:r>
            <a:r>
              <a:rPr sz="2200" dirty="0" smtClean="0">
                <a:solidFill>
                  <a:srgbClr val="FFFF00"/>
                </a:solidFill>
                <a:latin typeface="+mn-lt"/>
                <a:ea typeface="Book Antiqua"/>
                <a:cs typeface="Book Antiqua"/>
                <a:sym typeface="Book Antiqua"/>
              </a:rPr>
              <a:t>Constipation</a:t>
            </a:r>
            <a:endParaRPr sz="2200" dirty="0">
              <a:solidFill>
                <a:srgbClr val="FFFF00"/>
              </a:solidFill>
              <a:latin typeface="+mn-lt"/>
              <a:ea typeface="Book Antiqua"/>
              <a:cs typeface="Book Antiqua"/>
              <a:sym typeface="Book Antiqua"/>
            </a:endParaRP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Sedation                                                     </a:t>
            </a:r>
            <a:r>
              <a:rPr lang="en-US" sz="2200" dirty="0" smtClean="0">
                <a:solidFill>
                  <a:srgbClr val="FFFF00"/>
                </a:solidFill>
                <a:latin typeface="+mn-lt"/>
                <a:ea typeface="Book Antiqua"/>
                <a:cs typeface="Book Antiqua"/>
                <a:sym typeface="Book Antiqua"/>
              </a:rPr>
              <a:t>  </a:t>
            </a:r>
            <a:r>
              <a:rPr sz="2200" dirty="0" smtClean="0">
                <a:solidFill>
                  <a:srgbClr val="FFFF00"/>
                </a:solidFill>
                <a:latin typeface="+mn-lt"/>
                <a:ea typeface="Book Antiqua"/>
                <a:cs typeface="Book Antiqua"/>
                <a:sym typeface="Book Antiqua"/>
              </a:rPr>
              <a:t>Obstruction </a:t>
            </a:r>
            <a:r>
              <a:rPr sz="2200" dirty="0">
                <a:solidFill>
                  <a:srgbClr val="FFFF00"/>
                </a:solidFill>
                <a:latin typeface="+mn-lt"/>
                <a:ea typeface="Book Antiqua"/>
                <a:cs typeface="Book Antiqua"/>
                <a:sym typeface="Book Antiqua"/>
              </a:rPr>
              <a:t>common bile duct</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Myoclonus 			                      </a:t>
            </a:r>
            <a:r>
              <a:rPr sz="2200" dirty="0" err="1" smtClean="0">
                <a:solidFill>
                  <a:srgbClr val="FFFF00"/>
                </a:solidFill>
                <a:latin typeface="+mn-lt"/>
                <a:ea typeface="Book Antiqua"/>
                <a:cs typeface="Book Antiqua"/>
                <a:sym typeface="Book Antiqua"/>
              </a:rPr>
              <a:t>Gastroesophageal</a:t>
            </a:r>
            <a:r>
              <a:rPr sz="2200" dirty="0" smtClean="0">
                <a:solidFill>
                  <a:srgbClr val="FFFF00"/>
                </a:solidFill>
                <a:latin typeface="+mn-lt"/>
                <a:ea typeface="Book Antiqua"/>
                <a:cs typeface="Book Antiqua"/>
                <a:sym typeface="Book Antiqua"/>
              </a:rPr>
              <a:t> </a:t>
            </a:r>
            <a:r>
              <a:rPr sz="2200" dirty="0">
                <a:solidFill>
                  <a:srgbClr val="FFFF00"/>
                </a:solidFill>
                <a:latin typeface="+mn-lt"/>
                <a:ea typeface="Book Antiqua"/>
                <a:cs typeface="Book Antiqua"/>
                <a:sym typeface="Book Antiqua"/>
              </a:rPr>
              <a:t>reflux disease</a:t>
            </a:r>
          </a:p>
          <a:p>
            <a:pPr marL="0" lvl="0" indent="0">
              <a:lnSpc>
                <a:spcPct val="80000"/>
              </a:lnSpc>
              <a:spcBef>
                <a:spcPts val="300"/>
              </a:spcBef>
              <a:buClr>
                <a:srgbClr val="F9F9F9"/>
              </a:buClr>
              <a:buSzPct val="65000"/>
              <a:buNone/>
              <a:defRPr sz="1800"/>
            </a:pPr>
            <a:r>
              <a:rPr sz="2200" dirty="0" err="1">
                <a:solidFill>
                  <a:srgbClr val="FFFF00"/>
                </a:solidFill>
                <a:latin typeface="+mn-lt"/>
                <a:ea typeface="Book Antiqua"/>
                <a:cs typeface="Book Antiqua"/>
                <a:sym typeface="Book Antiqua"/>
              </a:rPr>
              <a:t>Hyperalgesia</a:t>
            </a:r>
            <a:r>
              <a:rPr sz="2200" dirty="0">
                <a:solidFill>
                  <a:srgbClr val="FFFF00"/>
                </a:solidFill>
                <a:latin typeface="+mn-lt"/>
                <a:ea typeface="Book Antiqua"/>
                <a:cs typeface="Book Antiqua"/>
                <a:sym typeface="Book Antiqua"/>
              </a:rPr>
              <a:t> 		</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Muscle rigidity</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Seizures 		</a:t>
            </a:r>
            <a:r>
              <a:rPr sz="2200" dirty="0">
                <a:solidFill>
                  <a:srgbClr val="FFFF00"/>
                </a:solidFill>
                <a:effectLst>
                  <a:outerShdw blurRad="12700" dist="25400" dir="2700000" rotWithShape="0">
                    <a:srgbClr val="000000"/>
                  </a:outerShdw>
                </a:effectLst>
                <a:latin typeface="Book Antiqua"/>
                <a:ea typeface="Book Antiqua"/>
                <a:cs typeface="Book Antiqua"/>
                <a:sym typeface="Book Antiqua"/>
              </a:rPr>
              <a:t> 	                       </a:t>
            </a:r>
            <a:r>
              <a:rPr sz="2800" b="1" dirty="0">
                <a:solidFill>
                  <a:srgbClr val="FFFFFF"/>
                </a:solidFill>
                <a:latin typeface="+mn-lt"/>
                <a:ea typeface="Book Antiqua"/>
                <a:cs typeface="Book Antiqua"/>
                <a:sym typeface="Book Antiqua"/>
              </a:rPr>
              <a:t>Urologic</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Headaches</a:t>
            </a:r>
            <a:r>
              <a:rPr sz="2200" dirty="0">
                <a:solidFill>
                  <a:srgbClr val="FFFFFF"/>
                </a:solidFill>
                <a:latin typeface="+mn-lt"/>
                <a:ea typeface="Book Antiqua"/>
                <a:cs typeface="Book Antiqua"/>
                <a:sym typeface="Book Antiqua"/>
              </a:rPr>
              <a:t>	</a:t>
            </a:r>
            <a:r>
              <a:rPr sz="22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2200" dirty="0">
                <a:solidFill>
                  <a:srgbClr val="FFFF00"/>
                </a:solidFill>
                <a:latin typeface="+mn-lt"/>
                <a:ea typeface="Book Antiqua"/>
                <a:cs typeface="Book Antiqua"/>
                <a:sym typeface="Book Antiqua"/>
              </a:rPr>
              <a:t>Altered kidney function</a:t>
            </a:r>
          </a:p>
          <a:p>
            <a:pPr marL="255587" lvl="0" indent="-493712">
              <a:lnSpc>
                <a:spcPct val="80000"/>
              </a:lnSpc>
              <a:spcBef>
                <a:spcPts val="300"/>
              </a:spcBef>
              <a:buSzTx/>
              <a:buFont typeface="Helvetica"/>
              <a:buNone/>
              <a:defRPr sz="1800"/>
            </a:pPr>
            <a:r>
              <a:rPr sz="2200" dirty="0">
                <a:solidFill>
                  <a:srgbClr val="FFFF00"/>
                </a:solidFill>
                <a:latin typeface="+mn-lt"/>
                <a:ea typeface="Book Antiqua"/>
                <a:cs typeface="Book Antiqua"/>
                <a:sym typeface="Book Antiqua"/>
              </a:rPr>
              <a:t>				                                </a:t>
            </a:r>
            <a:r>
              <a:rPr sz="2200" dirty="0" smtClean="0">
                <a:solidFill>
                  <a:srgbClr val="FFFF00"/>
                </a:solidFill>
                <a:latin typeface="+mn-lt"/>
                <a:ea typeface="Book Antiqua"/>
                <a:cs typeface="Book Antiqua"/>
                <a:sym typeface="Book Antiqua"/>
              </a:rPr>
              <a:t>Urinary </a:t>
            </a:r>
            <a:r>
              <a:rPr sz="2200" dirty="0">
                <a:solidFill>
                  <a:srgbClr val="FFFF00"/>
                </a:solidFill>
                <a:latin typeface="+mn-lt"/>
                <a:ea typeface="Book Antiqua"/>
                <a:cs typeface="Book Antiqua"/>
                <a:sym typeface="Book Antiqua"/>
              </a:rPr>
              <a:t>retention</a:t>
            </a:r>
          </a:p>
          <a:p>
            <a:pPr marL="255587" lvl="0" indent="-493712">
              <a:lnSpc>
                <a:spcPct val="80000"/>
              </a:lnSpc>
              <a:spcBef>
                <a:spcPts val="300"/>
              </a:spcBef>
              <a:buSzTx/>
              <a:buFont typeface="Helvetica"/>
              <a:buNone/>
              <a:defRPr sz="1800"/>
            </a:pPr>
            <a:r>
              <a:rPr sz="2800" b="1" dirty="0">
                <a:solidFill>
                  <a:srgbClr val="FFFFFF"/>
                </a:solidFill>
                <a:latin typeface="+mn-lt"/>
                <a:ea typeface="Book Antiqua"/>
                <a:cs typeface="Book Antiqua"/>
                <a:sym typeface="Book Antiqua"/>
              </a:rPr>
              <a:t>Cardiopulmonary</a:t>
            </a:r>
            <a:r>
              <a:rPr sz="2800" b="1" dirty="0">
                <a:solidFill>
                  <a:srgbClr val="FF0000"/>
                </a:solidFill>
                <a:effectLst>
                  <a:outerShdw blurRad="12700" dist="25400" dir="2700000" rotWithShape="0">
                    <a:srgbClr val="000000"/>
                  </a:outerShdw>
                </a:effectLst>
                <a:latin typeface="Book Antiqua"/>
                <a:ea typeface="Book Antiqua"/>
                <a:cs typeface="Book Antiqua"/>
                <a:sym typeface="Book Antiqua"/>
              </a:rPr>
              <a:t>	</a:t>
            </a:r>
            <a:r>
              <a:rPr sz="2200" b="1" dirty="0">
                <a:solidFill>
                  <a:srgbClr val="FF0000"/>
                </a:solidFill>
                <a:effectLst>
                  <a:outerShdw blurRad="12700" dist="25400" dir="2700000" rotWithShape="0">
                    <a:srgbClr val="000000"/>
                  </a:outerShdw>
                </a:effectLst>
                <a:latin typeface="Book Antiqua"/>
                <a:ea typeface="Book Antiqua"/>
                <a:cs typeface="Book Antiqua"/>
                <a:sym typeface="Book Antiqua"/>
              </a:rPr>
              <a:t>	          </a:t>
            </a:r>
            <a:r>
              <a:rPr sz="2200" dirty="0">
                <a:solidFill>
                  <a:srgbClr val="FFFF00"/>
                </a:solidFill>
                <a:latin typeface="+mn-lt"/>
                <a:ea typeface="Book Antiqua"/>
                <a:cs typeface="Book Antiqua"/>
                <a:sym typeface="Book Antiqua"/>
              </a:rPr>
              <a:t>Peripheral edema</a:t>
            </a: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Respiratory depression</a:t>
            </a:r>
            <a:r>
              <a:rPr sz="2200" dirty="0">
                <a:solidFill>
                  <a:srgbClr val="FF0000"/>
                </a:solidFill>
                <a:latin typeface="+mn-lt"/>
                <a:ea typeface="Book Antiqua"/>
                <a:cs typeface="Book Antiqua"/>
                <a:sym typeface="Book Antiqua"/>
              </a:rPr>
              <a:t>		         </a:t>
            </a:r>
            <a:endParaRPr lang="en-US" sz="2200" dirty="0" smtClean="0">
              <a:solidFill>
                <a:srgbClr val="FF0000"/>
              </a:solidFill>
              <a:latin typeface="+mn-lt"/>
              <a:ea typeface="Book Antiqua"/>
              <a:cs typeface="Book Antiqua"/>
              <a:sym typeface="Book Antiqua"/>
            </a:endParaRPr>
          </a:p>
          <a:p>
            <a:pPr marL="0" lvl="0" indent="0">
              <a:lnSpc>
                <a:spcPct val="80000"/>
              </a:lnSpc>
              <a:spcBef>
                <a:spcPts val="300"/>
              </a:spcBef>
              <a:buClr>
                <a:srgbClr val="F9F9F9"/>
              </a:buClr>
              <a:buSzPct val="65000"/>
              <a:buNone/>
              <a:defRPr sz="1800"/>
            </a:pPr>
            <a:r>
              <a:rPr sz="2200" dirty="0" smtClean="0">
                <a:solidFill>
                  <a:srgbClr val="FFFF00"/>
                </a:solidFill>
                <a:latin typeface="+mn-lt"/>
                <a:ea typeface="Book Antiqua"/>
                <a:cs typeface="Book Antiqua"/>
                <a:sym typeface="Book Antiqua"/>
              </a:rPr>
              <a:t>Pulmonary </a:t>
            </a:r>
            <a:r>
              <a:rPr sz="2200" dirty="0">
                <a:solidFill>
                  <a:srgbClr val="FFFF00"/>
                </a:solidFill>
                <a:latin typeface="+mn-lt"/>
                <a:ea typeface="Book Antiqua"/>
                <a:cs typeface="Book Antiqua"/>
                <a:sym typeface="Book Antiqua"/>
              </a:rPr>
              <a:t>edema		</a:t>
            </a:r>
            <a:r>
              <a:rPr sz="2200" dirty="0" smtClean="0">
                <a:solidFill>
                  <a:srgbClr val="FFFF00"/>
                </a:solidFill>
                <a:latin typeface="+mn-lt"/>
                <a:ea typeface="Book Antiqua"/>
                <a:cs typeface="Book Antiqua"/>
                <a:sym typeface="Book Antiqua"/>
              </a:rPr>
              <a:t>                     </a:t>
            </a:r>
            <a:r>
              <a:rPr lang="en-US" sz="2800" b="1" dirty="0" smtClean="0">
                <a:solidFill>
                  <a:schemeClr val="tx1"/>
                </a:solidFill>
                <a:latin typeface="+mn-lt"/>
                <a:ea typeface="Book Antiqua"/>
                <a:cs typeface="Book Antiqua"/>
                <a:sym typeface="Book Antiqua"/>
              </a:rPr>
              <a:t>Endocrine</a:t>
            </a:r>
            <a:endParaRPr sz="2200" dirty="0">
              <a:solidFill>
                <a:srgbClr val="FFFF00"/>
              </a:solidFill>
              <a:latin typeface="+mn-lt"/>
              <a:ea typeface="Book Antiqua"/>
              <a:cs typeface="Book Antiqua"/>
              <a:sym typeface="Book Antiqua"/>
            </a:endParaRP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Bradycardia 			         </a:t>
            </a:r>
            <a:r>
              <a:rPr lang="en-US" sz="2200" dirty="0" smtClean="0">
                <a:solidFill>
                  <a:srgbClr val="FFFF00"/>
                </a:solidFill>
                <a:latin typeface="+mn-lt"/>
                <a:ea typeface="Book Antiqua"/>
                <a:cs typeface="Book Antiqua"/>
                <a:sym typeface="Book Antiqua"/>
              </a:rPr>
              <a:t>	         </a:t>
            </a:r>
            <a:r>
              <a:rPr sz="2200" dirty="0" smtClean="0">
                <a:solidFill>
                  <a:srgbClr val="FFFF00"/>
                </a:solidFill>
                <a:latin typeface="+mn-lt"/>
                <a:ea typeface="Book Antiqua"/>
                <a:cs typeface="Book Antiqua"/>
                <a:sym typeface="Book Antiqua"/>
              </a:rPr>
              <a:t>Osteoporosis</a:t>
            </a:r>
            <a:endParaRPr sz="2200" dirty="0">
              <a:solidFill>
                <a:srgbClr val="FFFF00"/>
              </a:solidFill>
              <a:latin typeface="+mn-lt"/>
              <a:ea typeface="Book Antiqua"/>
              <a:cs typeface="Book Antiqua"/>
              <a:sym typeface="Book Antiqua"/>
            </a:endParaRPr>
          </a:p>
          <a:p>
            <a:pPr marL="0" lvl="0" indent="0">
              <a:lnSpc>
                <a:spcPct val="80000"/>
              </a:lnSpc>
              <a:spcBef>
                <a:spcPts val="300"/>
              </a:spcBef>
              <a:buClr>
                <a:srgbClr val="F9F9F9"/>
              </a:buClr>
              <a:buSzPct val="65000"/>
              <a:buNone/>
              <a:defRPr sz="1800"/>
            </a:pPr>
            <a:r>
              <a:rPr sz="2200" dirty="0" smtClean="0">
                <a:solidFill>
                  <a:srgbClr val="FFFF00"/>
                </a:solidFill>
                <a:latin typeface="+mn-lt"/>
                <a:ea typeface="Book Antiqua"/>
                <a:cs typeface="Book Antiqua"/>
                <a:sym typeface="Book Antiqua"/>
              </a:rPr>
              <a:t>Hypotension</a:t>
            </a:r>
            <a:r>
              <a:rPr lang="en-US" sz="2200" dirty="0">
                <a:solidFill>
                  <a:srgbClr val="FFFF00"/>
                </a:solidFill>
                <a:latin typeface="+mn-lt"/>
                <a:ea typeface="Book Antiqua"/>
                <a:cs typeface="Book Antiqua"/>
                <a:sym typeface="Book Antiqua"/>
              </a:rPr>
              <a:t>				</a:t>
            </a:r>
            <a:r>
              <a:rPr lang="en-US" sz="2200" dirty="0" smtClean="0">
                <a:solidFill>
                  <a:srgbClr val="FFFF00"/>
                </a:solidFill>
                <a:latin typeface="+mn-lt"/>
                <a:ea typeface="Book Antiqua"/>
                <a:cs typeface="Book Antiqua"/>
                <a:sym typeface="Book Antiqua"/>
              </a:rPr>
              <a:t>         </a:t>
            </a:r>
            <a:r>
              <a:rPr lang="en-US" sz="2200" dirty="0" err="1" smtClean="0">
                <a:solidFill>
                  <a:srgbClr val="FFFF00"/>
                </a:solidFill>
                <a:latin typeface="+mn-lt"/>
                <a:ea typeface="Book Antiqua"/>
                <a:cs typeface="Book Antiqua"/>
                <a:sym typeface="Book Antiqua"/>
              </a:rPr>
              <a:t>Hypogonadism</a:t>
            </a:r>
            <a:r>
              <a:rPr lang="en-US" sz="2200" dirty="0" smtClean="0">
                <a:solidFill>
                  <a:srgbClr val="FFFF00"/>
                </a:solidFill>
                <a:latin typeface="+mn-lt"/>
                <a:ea typeface="Book Antiqua"/>
                <a:cs typeface="Book Antiqua"/>
                <a:sym typeface="Book Antiqua"/>
              </a:rPr>
              <a:t>/sexual </a:t>
            </a:r>
            <a:r>
              <a:rPr lang="en-US" sz="2200" dirty="0">
                <a:solidFill>
                  <a:srgbClr val="FFFF00"/>
                </a:solidFill>
                <a:latin typeface="+mn-lt"/>
                <a:ea typeface="Book Antiqua"/>
                <a:cs typeface="Book Antiqua"/>
                <a:sym typeface="Book Antiqua"/>
              </a:rPr>
              <a:t>dysfunction</a:t>
            </a:r>
            <a:endParaRPr sz="2200" dirty="0">
              <a:solidFill>
                <a:srgbClr val="FFFF00"/>
              </a:solidFill>
              <a:latin typeface="+mn-lt"/>
              <a:ea typeface="Book Antiqua"/>
              <a:cs typeface="Book Antiqua"/>
              <a:sym typeface="Book Antiqua"/>
            </a:endParaRPr>
          </a:p>
          <a:p>
            <a:pPr marL="0" lvl="0" indent="0">
              <a:lnSpc>
                <a:spcPct val="80000"/>
              </a:lnSpc>
              <a:spcBef>
                <a:spcPts val="300"/>
              </a:spcBef>
              <a:buClr>
                <a:srgbClr val="F9F9F9"/>
              </a:buClr>
              <a:buSzPct val="65000"/>
              <a:buNone/>
              <a:defRPr sz="1800"/>
            </a:pPr>
            <a:r>
              <a:rPr sz="2200" dirty="0">
                <a:solidFill>
                  <a:srgbClr val="FFFF00"/>
                </a:solidFill>
                <a:latin typeface="+mn-lt"/>
                <a:ea typeface="Book Antiqua"/>
                <a:cs typeface="Book Antiqua"/>
                <a:sym typeface="Book Antiqua"/>
              </a:rPr>
              <a:t>Cardiac dysrhythmias </a:t>
            </a:r>
            <a:r>
              <a:rPr sz="22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2800" b="1"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28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endParaRPr lang="en-US" sz="28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a:lnSpc>
                <a:spcPct val="80000"/>
              </a:lnSpc>
              <a:spcBef>
                <a:spcPts val="300"/>
              </a:spcBef>
              <a:buClr>
                <a:srgbClr val="F9F9F9"/>
              </a:buClr>
              <a:buSzPct val="65000"/>
              <a:buNone/>
              <a:defRPr sz="1800"/>
            </a:pPr>
            <a:endPar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a:lnSpc>
                <a:spcPct val="80000"/>
              </a:lnSpc>
              <a:spcBef>
                <a:spcPts val="300"/>
              </a:spcBef>
              <a:buClr>
                <a:srgbClr val="F9F9F9"/>
              </a:buClr>
              <a:buSzPct val="65000"/>
              <a:buNone/>
              <a:defRPr sz="1800"/>
            </a:pPr>
            <a:r>
              <a:rPr lang="en-US" sz="2800" b="1" dirty="0" smtClean="0">
                <a:solidFill>
                  <a:srgbClr val="FFFFFF"/>
                </a:solidFill>
                <a:effectLst>
                  <a:outerShdw blurRad="12700" dist="25400" dir="2700000" rotWithShape="0">
                    <a:srgbClr val="000000"/>
                  </a:outerShdw>
                </a:effectLst>
                <a:latin typeface="+mn-lt"/>
                <a:ea typeface="Book Antiqua"/>
                <a:cs typeface="Book Antiqua"/>
                <a:sym typeface="Book Antiqua"/>
              </a:rPr>
              <a:t>Dermatologic	</a:t>
            </a:r>
            <a:r>
              <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2200" b="1"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2800" b="1" dirty="0" smtClean="0">
                <a:solidFill>
                  <a:srgbClr val="FFFFFF"/>
                </a:solidFill>
                <a:effectLst>
                  <a:outerShdw blurRad="12700" dist="25400" dir="2700000" rotWithShape="0">
                    <a:srgbClr val="000000"/>
                  </a:outerShdw>
                </a:effectLst>
                <a:latin typeface="+mn-lt"/>
                <a:ea typeface="Book Antiqua"/>
                <a:cs typeface="Book Antiqua"/>
                <a:sym typeface="Book Antiqua"/>
              </a:rPr>
              <a:t>Other</a:t>
            </a:r>
            <a:r>
              <a:rPr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p>
          <a:p>
            <a:pPr marL="0" lvl="0" indent="0">
              <a:lnSpc>
                <a:spcPct val="80000"/>
              </a:lnSpc>
              <a:spcBef>
                <a:spcPts val="300"/>
              </a:spcBef>
              <a:buClr>
                <a:srgbClr val="F9F9F9"/>
              </a:buClr>
              <a:buSzPct val="65000"/>
              <a:buNone/>
              <a:defRPr sz="1800"/>
            </a:pPr>
            <a:r>
              <a:rPr lang="en-US" sz="2200" dirty="0" smtClean="0">
                <a:solidFill>
                  <a:srgbClr val="FFFF00"/>
                </a:solidFill>
                <a:latin typeface="+mn-lt"/>
                <a:ea typeface="Book Antiqua"/>
                <a:cs typeface="Book Antiqua"/>
                <a:sym typeface="Book Antiqua"/>
              </a:rPr>
              <a:t>Pruritus</a:t>
            </a:r>
            <a:r>
              <a:rPr lang="en-US" sz="2200" dirty="0" smtClean="0">
                <a:solidFill>
                  <a:srgbClr val="FFFFFF"/>
                </a:solidFill>
                <a:latin typeface="+mn-lt"/>
                <a:ea typeface="Book Antiqua"/>
                <a:cs typeface="Book Antiqua"/>
                <a:sym typeface="Book Antiqua"/>
              </a:rPr>
              <a:t>				         </a:t>
            </a:r>
            <a:r>
              <a:rPr lang="en-US" sz="2200" dirty="0" smtClean="0">
                <a:solidFill>
                  <a:srgbClr val="FFFF00"/>
                </a:solidFill>
                <a:latin typeface="+mn-lt"/>
                <a:ea typeface="Book Antiqua"/>
                <a:cs typeface="Book Antiqua"/>
                <a:sym typeface="Book Antiqua"/>
              </a:rPr>
              <a:t>Opioid induced </a:t>
            </a:r>
            <a:r>
              <a:rPr lang="en-US" sz="2200" dirty="0" err="1" smtClean="0">
                <a:solidFill>
                  <a:srgbClr val="FFFF00"/>
                </a:solidFill>
                <a:latin typeface="+mn-lt"/>
                <a:ea typeface="Book Antiqua"/>
                <a:cs typeface="Book Antiqua"/>
                <a:sym typeface="Book Antiqua"/>
              </a:rPr>
              <a:t>hyperalgesia</a:t>
            </a:r>
            <a:r>
              <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2200" dirty="0" smtClean="0">
                <a:solidFill>
                  <a:srgbClr val="FFFF00"/>
                </a:solidFill>
                <a:effectLst>
                  <a:outerShdw blurRad="12700" dist="25400" dir="2700000" rotWithShape="0">
                    <a:srgbClr val="000000"/>
                  </a:outerShdw>
                </a:effectLst>
                <a:latin typeface="+mn-lt"/>
                <a:ea typeface="Book Antiqua"/>
                <a:cs typeface="Book Antiqua"/>
                <a:sym typeface="Book Antiqua"/>
              </a:rPr>
              <a:t>Diaphoresis</a:t>
            </a:r>
            <a:r>
              <a:rPr lang="en-US" sz="2200" b="1"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2200" dirty="0">
                <a:solidFill>
                  <a:srgbClr val="FF0000"/>
                </a:solidFill>
                <a:effectLst>
                  <a:outerShdw blurRad="12700" dist="25400" dir="2700000" rotWithShape="0">
                    <a:srgbClr val="000000"/>
                  </a:outerShdw>
                </a:effectLst>
                <a:latin typeface="Book Antiqua"/>
                <a:ea typeface="Book Antiqua"/>
                <a:cs typeface="Book Antiqua"/>
                <a:sym typeface="Book Antiqua"/>
              </a:rPr>
              <a:t>	</a:t>
            </a:r>
            <a:r>
              <a:rPr lang="en-US" sz="2200" dirty="0" smtClean="0">
                <a:solidFill>
                  <a:srgbClr val="FF0000"/>
                </a:solidFill>
                <a:effectLst>
                  <a:outerShdw blurRad="12700" dist="25400" dir="2700000" rotWithShape="0">
                    <a:srgbClr val="000000"/>
                  </a:outerShdw>
                </a:effectLst>
                <a:latin typeface="Book Antiqua"/>
                <a:ea typeface="Book Antiqua"/>
                <a:cs typeface="Book Antiqua"/>
                <a:sym typeface="Book Antiqua"/>
              </a:rPr>
              <a:t>		          </a:t>
            </a:r>
            <a:r>
              <a:rPr lang="en-US" sz="2200" dirty="0" smtClean="0">
                <a:solidFill>
                  <a:srgbClr val="FFFF00"/>
                </a:solidFill>
                <a:effectLst>
                  <a:outerShdw blurRad="12700" dist="25400" dir="2700000" rotWithShape="0">
                    <a:srgbClr val="000000"/>
                  </a:outerShdw>
                </a:effectLst>
                <a:latin typeface="+mn-lt"/>
                <a:ea typeface="Book Antiqua"/>
                <a:cs typeface="Book Antiqua"/>
                <a:sym typeface="Book Antiqua"/>
              </a:rPr>
              <a:t>Tolerance/dependence</a:t>
            </a:r>
            <a:r>
              <a:rPr sz="2200" dirty="0">
                <a:solidFill>
                  <a:srgbClr val="FFFF00"/>
                </a:solidFill>
                <a:effectLst>
                  <a:outerShdw blurRad="12700" dist="25400" dir="2700000" rotWithShape="0">
                    <a:srgbClr val="000000"/>
                  </a:outerShdw>
                </a:effectLst>
                <a:latin typeface="+mn-lt"/>
                <a:ea typeface="Book Antiqua"/>
                <a:cs typeface="Book Antiqua"/>
                <a:sym typeface="Book Antiqua"/>
              </a:rPr>
              <a:t>	</a:t>
            </a:r>
            <a:r>
              <a:rPr sz="2200" dirty="0">
                <a:solidFill>
                  <a:srgbClr val="FF0000"/>
                </a:solidFill>
                <a:effectLst>
                  <a:outerShdw blurRad="12700" dist="25400" dir="2700000" rotWithShape="0">
                    <a:srgbClr val="000000"/>
                  </a:outerShdw>
                </a:effectLst>
                <a:latin typeface="Book Antiqua"/>
                <a:ea typeface="Book Antiqua"/>
                <a:cs typeface="Book Antiqua"/>
                <a:sym typeface="Book Antiqua"/>
              </a:rPr>
              <a:t>			</a:t>
            </a:r>
            <a:r>
              <a:rPr sz="22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endParaRPr lang="en-US" sz="2200" dirty="0" smtClean="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a:lnSpc>
                <a:spcPct val="80000"/>
              </a:lnSpc>
              <a:spcBef>
                <a:spcPts val="300"/>
              </a:spcBef>
              <a:buClr>
                <a:srgbClr val="F9F9F9"/>
              </a:buClr>
              <a:buSzPct val="65000"/>
              <a:buNone/>
              <a:defRPr sz="1800"/>
            </a:pPr>
            <a:endParaRPr lang="en-US" sz="22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a:lnSpc>
                <a:spcPct val="80000"/>
              </a:lnSpc>
              <a:spcBef>
                <a:spcPts val="300"/>
              </a:spcBef>
              <a:buClr>
                <a:srgbClr val="F9F9F9"/>
              </a:buClr>
              <a:buSzPct val="65000"/>
              <a:buNone/>
              <a:defRPr sz="1800"/>
            </a:pPr>
            <a:r>
              <a:rPr lang="en-US" sz="2800" dirty="0" smtClean="0">
                <a:solidFill>
                  <a:srgbClr val="FFFFFF"/>
                </a:solidFill>
                <a:effectLst>
                  <a:outerShdw blurRad="12700" dist="25400" dir="2700000" rotWithShape="0">
                    <a:srgbClr val="000000"/>
                  </a:outerShdw>
                </a:effectLst>
                <a:latin typeface="+mn-lt"/>
                <a:ea typeface="Book Antiqua"/>
                <a:cs typeface="Book Antiqua"/>
                <a:sym typeface="Book Antiqua"/>
              </a:rPr>
              <a:t>Immunologic:</a:t>
            </a:r>
            <a:r>
              <a:rPr lang="en-US" sz="2000" dirty="0" smtClean="0">
                <a:solidFill>
                  <a:srgbClr val="FFFF00"/>
                </a:solidFill>
                <a:effectLst>
                  <a:outerShdw blurRad="12700" dist="25400" dir="2700000" rotWithShape="0">
                    <a:srgbClr val="000000"/>
                  </a:outerShdw>
                </a:effectLst>
                <a:latin typeface="+mn-lt"/>
                <a:ea typeface="Book Antiqua"/>
                <a:cs typeface="Book Antiqua"/>
                <a:sym typeface="Book Antiqua"/>
              </a:rPr>
              <a:t> </a:t>
            </a:r>
            <a:r>
              <a:rPr lang="en-US" sz="2000" dirty="0" err="1" smtClean="0">
                <a:solidFill>
                  <a:srgbClr val="FFFF00"/>
                </a:solidFill>
                <a:effectLst>
                  <a:outerShdw blurRad="12700" dist="25400" dir="2700000" rotWithShape="0">
                    <a:srgbClr val="000000"/>
                  </a:outerShdw>
                </a:effectLst>
                <a:latin typeface="+mn-lt"/>
                <a:ea typeface="Book Antiqua"/>
                <a:cs typeface="Book Antiqua"/>
                <a:sym typeface="Book Antiqua"/>
              </a:rPr>
              <a:t>Immunosupression</a:t>
            </a:r>
            <a:r>
              <a:rPr sz="22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xfrm>
            <a:off x="1270000" y="203200"/>
            <a:ext cx="10464800" cy="1732911"/>
          </a:xfrm>
          <a:prstGeom prst="rect">
            <a:avLst/>
          </a:prstGeom>
        </p:spPr>
        <p:txBody>
          <a:bodyPr/>
          <a:lstStyle/>
          <a:p>
            <a:pPr lvl="0">
              <a:defRPr sz="1800">
                <a:solidFill>
                  <a:srgbClr val="000000"/>
                </a:solidFill>
              </a:defRPr>
            </a:pPr>
            <a:r>
              <a:rPr sz="7200" dirty="0">
                <a:solidFill>
                  <a:srgbClr val="FFFFFF"/>
                </a:solidFill>
              </a:rPr>
              <a:t>Constipation</a:t>
            </a:r>
          </a:p>
        </p:txBody>
      </p:sp>
      <p:sp>
        <p:nvSpPr>
          <p:cNvPr id="378" name="Shape 378"/>
          <p:cNvSpPr>
            <a:spLocks noGrp="1"/>
          </p:cNvSpPr>
          <p:nvPr>
            <p:ph type="body" idx="1"/>
          </p:nvPr>
        </p:nvSpPr>
        <p:spPr>
          <a:xfrm>
            <a:off x="181190" y="1923440"/>
            <a:ext cx="6947110" cy="7430718"/>
          </a:xfrm>
          <a:prstGeom prst="rect">
            <a:avLst/>
          </a:prstGeom>
        </p:spPr>
        <p:txBody>
          <a:bodyPr/>
          <a:lstStyle/>
          <a:p>
            <a:pPr lvl="0" defTabSz="914400">
              <a:spcBef>
                <a:spcPts val="500"/>
              </a:spcBef>
              <a:buSzTx/>
              <a:buFont typeface="Arial" panose="020B0604020202020204" pitchFamily="34" charset="0"/>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Dietary fiber, fluids, </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movement</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500"/>
              </a:spcBef>
              <a:buSzTx/>
              <a:buFont typeface="Arial" panose="020B0604020202020204" pitchFamily="34" charset="0"/>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Prophylactic treatment better than </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prn</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500"/>
              </a:spcBef>
              <a:buSzTx/>
              <a:buFont typeface="Arial" panose="020B0604020202020204" pitchFamily="34" charset="0"/>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Stool softener: colace (docusate</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500"/>
              </a:spcBef>
              <a:buSzTx/>
              <a:buFont typeface="Arial" panose="020B0604020202020204" pitchFamily="34" charset="0"/>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Bowel stimulants: </a:t>
            </a:r>
            <a:r>
              <a:rPr sz="3400" dirty="0" err="1">
                <a:solidFill>
                  <a:srgbClr val="FFFFFF"/>
                </a:solidFill>
                <a:effectLst>
                  <a:outerShdw blurRad="12700" dist="25400" dir="2700000" rotWithShape="0">
                    <a:srgbClr val="000000"/>
                  </a:outerShdw>
                </a:effectLst>
                <a:latin typeface="Book Antiqua"/>
                <a:ea typeface="Book Antiqua"/>
                <a:cs typeface="Book Antiqua"/>
                <a:sym typeface="Book Antiqua"/>
              </a:rPr>
              <a:t>senokot</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err="1">
                <a:solidFill>
                  <a:srgbClr val="FFFFFF"/>
                </a:solidFill>
                <a:effectLst>
                  <a:outerShdw blurRad="12700" dist="25400" dir="2700000" rotWithShape="0">
                    <a:srgbClr val="000000"/>
                  </a:outerShdw>
                </a:effectLst>
                <a:latin typeface="Book Antiqua"/>
                <a:ea typeface="Book Antiqua"/>
                <a:cs typeface="Book Antiqua"/>
                <a:sym typeface="Book Antiqua"/>
              </a:rPr>
              <a:t>senna</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err="1" smtClean="0">
                <a:solidFill>
                  <a:srgbClr val="FFFFFF"/>
                </a:solidFill>
                <a:effectLst>
                  <a:outerShdw blurRad="12700" dist="25400" dir="2700000" rotWithShape="0">
                    <a:srgbClr val="000000"/>
                  </a:outerShdw>
                </a:effectLst>
                <a:latin typeface="Book Antiqua"/>
                <a:ea typeface="Book Antiqua"/>
                <a:cs typeface="Book Antiqua"/>
                <a:sym typeface="Book Antiqua"/>
              </a:rPr>
              <a:t>dulcolax</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a:t>
            </a:r>
            <a:r>
              <a:rPr sz="3400" dirty="0" err="1">
                <a:solidFill>
                  <a:srgbClr val="FFFFFF"/>
                </a:solidFill>
                <a:effectLst>
                  <a:outerShdw blurRad="12700" dist="25400" dir="2700000" rotWithShape="0">
                    <a:srgbClr val="000000"/>
                  </a:outerShdw>
                </a:effectLst>
                <a:latin typeface="Book Antiqua"/>
                <a:ea typeface="Book Antiqua"/>
                <a:cs typeface="Book Antiqua"/>
                <a:sym typeface="Book Antiqua"/>
              </a:rPr>
              <a:t>bisacodyl</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500"/>
              </a:spcBef>
              <a:buSzTx/>
              <a:buFont typeface="Arial" panose="020B0604020202020204" pitchFamily="34" charset="0"/>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Hyperosmolar agents: </a:t>
            </a:r>
          </a:p>
          <a:p>
            <a:pPr marL="0" lvl="0" indent="0" defTabSz="914400">
              <a:spcBef>
                <a:spcPts val="500"/>
              </a:spcBef>
              <a:buSzTx/>
              <a:buNone/>
              <a:defRPr sz="1800">
                <a:solidFill>
                  <a:srgbClr val="000000"/>
                </a:solidFill>
              </a:defRPr>
            </a:pP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lactulose</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err="1" smtClean="0">
                <a:solidFill>
                  <a:srgbClr val="FFFFFF"/>
                </a:solidFill>
                <a:effectLst>
                  <a:outerShdw blurRad="12700" dist="25400" dir="2700000" rotWithShape="0">
                    <a:srgbClr val="000000"/>
                  </a:outerShdw>
                </a:effectLst>
                <a:latin typeface="Book Antiqua"/>
                <a:ea typeface="Book Antiqua"/>
                <a:cs typeface="Book Antiqua"/>
                <a:sym typeface="Book Antiqua"/>
              </a:rPr>
              <a:t>miralax</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lvl="0" defTabSz="914400">
              <a:spcBef>
                <a:spcPts val="500"/>
              </a:spcBef>
              <a:buSzTx/>
              <a:buFont typeface="Arial" panose="020B0604020202020204" pitchFamily="34" charset="0"/>
              <a:buChar char="•"/>
              <a:defRPr sz="1800">
                <a:solidFill>
                  <a:srgbClr val="000000"/>
                </a:solidFill>
              </a:defRPr>
            </a:pPr>
            <a:r>
              <a:rPr sz="3400" dirty="0" err="1">
                <a:solidFill>
                  <a:srgbClr val="FFFFFF"/>
                </a:solidFill>
                <a:effectLst>
                  <a:outerShdw blurRad="12700" dist="25400" dir="2700000" rotWithShape="0">
                    <a:srgbClr val="000000"/>
                  </a:outerShdw>
                </a:effectLst>
                <a:latin typeface="Book Antiqua"/>
                <a:ea typeface="Book Antiqua"/>
                <a:cs typeface="Book Antiqua"/>
                <a:sym typeface="Book Antiqua"/>
              </a:rPr>
              <a:t>methylnaltrexone</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bromide</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a:t>
            </a: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1270000" y="203200"/>
            <a:ext cx="10464800" cy="1549400"/>
          </a:xfrm>
          <a:prstGeom prst="rect">
            <a:avLst/>
          </a:prstGeom>
        </p:spPr>
        <p:txBody>
          <a:bodyPr/>
          <a:lstStyle/>
          <a:p>
            <a:pPr lvl="0">
              <a:defRPr sz="1800">
                <a:solidFill>
                  <a:srgbClr val="000000"/>
                </a:solidFill>
              </a:defRPr>
            </a:pPr>
            <a:r>
              <a:rPr sz="7200" dirty="0">
                <a:solidFill>
                  <a:srgbClr val="FFFFFF"/>
                </a:solidFill>
              </a:rPr>
              <a:t>Sedation</a:t>
            </a:r>
          </a:p>
        </p:txBody>
      </p:sp>
      <p:sp>
        <p:nvSpPr>
          <p:cNvPr id="382" name="Shape 382"/>
          <p:cNvSpPr>
            <a:spLocks noGrp="1"/>
          </p:cNvSpPr>
          <p:nvPr>
            <p:ph type="body" idx="1"/>
          </p:nvPr>
        </p:nvSpPr>
        <p:spPr>
          <a:xfrm>
            <a:off x="218782" y="1752600"/>
            <a:ext cx="8218655" cy="7126159"/>
          </a:xfrm>
          <a:prstGeom prst="rect">
            <a:avLst/>
          </a:prstGeom>
        </p:spPr>
        <p:txBody>
          <a:bodyPr/>
          <a:lstStyle/>
          <a:p>
            <a:pPr marL="0" lvl="0" indent="14287" defTabSz="1079217">
              <a:lnSpc>
                <a:spcPct val="60000"/>
              </a:lnSpc>
              <a:spcBef>
                <a:spcPts val="4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4287" defTabSz="1079217">
              <a:lnSpc>
                <a:spcPct val="75000"/>
              </a:lnSpc>
              <a:spcBef>
                <a:spcPts val="3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Appears well before respiratory   depression</a:t>
            </a:r>
          </a:p>
          <a:p>
            <a:pPr marL="0" lvl="0" indent="14287" defTabSz="1079217">
              <a:lnSpc>
                <a:spcPct val="75000"/>
              </a:lnSpc>
              <a:spcBef>
                <a:spcPts val="4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4287" defTabSz="1079217">
              <a:lnSpc>
                <a:spcPct val="75000"/>
              </a:lnSpc>
              <a:spcBef>
                <a:spcPts val="3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Monitoring for excessive day time sedation.</a:t>
            </a:r>
          </a:p>
          <a:p>
            <a:pPr marL="0" lvl="0" indent="14287" defTabSz="1079217">
              <a:lnSpc>
                <a:spcPct val="75000"/>
              </a:lnSpc>
              <a:spcBef>
                <a:spcPts val="3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4287" defTabSz="1079217">
              <a:lnSpc>
                <a:spcPct val="75000"/>
              </a:lnSpc>
              <a:spcBef>
                <a:spcPts val="3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Decrease dose or increase interval</a:t>
            </a:r>
          </a:p>
          <a:p>
            <a:pPr marL="0" lvl="0" indent="14287" defTabSz="1079217">
              <a:lnSpc>
                <a:spcPct val="75000"/>
              </a:lnSpc>
              <a:spcBef>
                <a:spcPts val="4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4287" defTabSz="1079217">
              <a:lnSpc>
                <a:spcPct val="75000"/>
              </a:lnSpc>
              <a:spcBef>
                <a:spcPts val="3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Tolerance usually develops in 24-72hrs</a:t>
            </a:r>
          </a:p>
          <a:p>
            <a:pPr marL="0" lvl="0" indent="14287" defTabSz="1079217">
              <a:lnSpc>
                <a:spcPct val="75000"/>
              </a:lnSpc>
              <a:spcBef>
                <a:spcPts val="3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7462" defTabSz="914400">
              <a:lnSpc>
                <a:spcPct val="75000"/>
              </a:lnSpc>
              <a:spcBef>
                <a:spcPts val="500"/>
              </a:spcBef>
              <a:buSzTx/>
              <a:buNone/>
              <a:defRPr sz="1800">
                <a:solidFill>
                  <a:srgbClr val="000000"/>
                </a:solidFill>
              </a:defRPr>
            </a:pPr>
            <a:endParaRPr sz="3200" dirty="0">
              <a:solidFill>
                <a:srgbClr val="FFFFFF"/>
              </a:solidFill>
              <a:latin typeface="Palatino Linotype"/>
              <a:ea typeface="Palatino Linotype"/>
              <a:cs typeface="Palatino Linotype"/>
              <a:sym typeface="Palatino Linotype"/>
            </a:endParaRPr>
          </a:p>
          <a:p>
            <a:pPr marL="0" lvl="0" indent="17462" defTabSz="914400">
              <a:lnSpc>
                <a:spcPct val="75000"/>
              </a:lnSpc>
              <a:spcBef>
                <a:spcPts val="400"/>
              </a:spcBef>
              <a:buSzTx/>
              <a:buNone/>
              <a:defRPr sz="1800">
                <a:solidFill>
                  <a:srgbClr val="000000"/>
                </a:solidFill>
              </a:defRPr>
            </a:pPr>
            <a:r>
              <a:rPr sz="2800" dirty="0">
                <a:solidFill>
                  <a:srgbClr val="C6E7FC"/>
                </a:solidFill>
                <a:latin typeface="Palatino Linotype"/>
                <a:ea typeface="Palatino Linotype"/>
                <a:cs typeface="Palatino Linotype"/>
                <a:sym typeface="Palatino Linotype"/>
              </a:rPr>
              <a:t>Initial avoidance of driving.</a:t>
            </a:r>
          </a:p>
          <a:p>
            <a:pPr marL="0" lvl="0" indent="17462" defTabSz="914400">
              <a:lnSpc>
                <a:spcPct val="75000"/>
              </a:lnSpc>
              <a:spcBef>
                <a:spcPts val="500"/>
              </a:spcBef>
              <a:buSzTx/>
              <a:buNone/>
              <a:defRPr sz="1800">
                <a:solidFill>
                  <a:srgbClr val="000000"/>
                </a:solidFill>
              </a:defRPr>
            </a:pPr>
            <a:endParaRPr sz="2800" dirty="0">
              <a:solidFill>
                <a:srgbClr val="C6E7FC"/>
              </a:solidFill>
              <a:latin typeface="Palatino Linotype"/>
              <a:ea typeface="Palatino Linotype"/>
              <a:cs typeface="Palatino Linotype"/>
              <a:sym typeface="Palatino Linotype"/>
            </a:endParaRPr>
          </a:p>
          <a:p>
            <a:pPr marL="0" lvl="0" indent="17462" defTabSz="914400">
              <a:lnSpc>
                <a:spcPct val="75000"/>
              </a:lnSpc>
              <a:spcBef>
                <a:spcPts val="400"/>
              </a:spcBef>
              <a:buSzTx/>
              <a:buNone/>
              <a:defRPr sz="1800">
                <a:solidFill>
                  <a:srgbClr val="000000"/>
                </a:solidFill>
              </a:defRPr>
            </a:pPr>
            <a:r>
              <a:rPr sz="2800" dirty="0">
                <a:solidFill>
                  <a:srgbClr val="C6E7FC"/>
                </a:solidFill>
                <a:latin typeface="Palatino Linotype"/>
                <a:ea typeface="Palatino Linotype"/>
                <a:cs typeface="Palatino Linotype"/>
                <a:sym typeface="Palatino Linotype"/>
              </a:rPr>
              <a:t>Avoidance alcohol, other sedating medications.</a:t>
            </a:r>
          </a:p>
          <a:p>
            <a:pPr marL="0" lvl="0" indent="17462" defTabSz="914400">
              <a:lnSpc>
                <a:spcPct val="75000"/>
              </a:lnSpc>
              <a:spcBef>
                <a:spcPts val="400"/>
              </a:spcBef>
              <a:buSzTx/>
              <a:buNone/>
              <a:defRPr sz="1800">
                <a:solidFill>
                  <a:srgbClr val="000000"/>
                </a:solidFill>
              </a:defRPr>
            </a:pPr>
            <a:endParaRPr sz="2800" dirty="0">
              <a:solidFill>
                <a:srgbClr val="C6E7FC"/>
              </a:solidFill>
              <a:latin typeface="Palatino Linotype"/>
              <a:ea typeface="Palatino Linotype"/>
              <a:cs typeface="Palatino Linotype"/>
              <a:sym typeface="Palatino Linotype"/>
            </a:endParaRPr>
          </a:p>
          <a:p>
            <a:pPr marL="0" lvl="0" indent="17462" defTabSz="914400">
              <a:lnSpc>
                <a:spcPct val="75000"/>
              </a:lnSpc>
              <a:spcBef>
                <a:spcPts val="400"/>
              </a:spcBef>
              <a:buSzTx/>
              <a:buNone/>
              <a:defRPr sz="1800">
                <a:solidFill>
                  <a:srgbClr val="000000"/>
                </a:solidFill>
              </a:defRPr>
            </a:pPr>
            <a:r>
              <a:rPr sz="2800" dirty="0">
                <a:solidFill>
                  <a:srgbClr val="C6E7FC"/>
                </a:solidFill>
                <a:latin typeface="Palatino Linotype"/>
                <a:ea typeface="Palatino Linotype"/>
                <a:cs typeface="Palatino Linotype"/>
                <a:sym typeface="Palatino Linotype"/>
              </a:rPr>
              <a:t>Education to patient and family regarding: taking medications as prescribed.</a:t>
            </a: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xfrm>
            <a:off x="1270000" y="203201"/>
            <a:ext cx="10464800" cy="1320800"/>
          </a:xfrm>
          <a:prstGeom prst="rect">
            <a:avLst/>
          </a:prstGeom>
        </p:spPr>
        <p:txBody>
          <a:bodyPr/>
          <a:lstStyle/>
          <a:p>
            <a:pPr lvl="0">
              <a:defRPr sz="1800">
                <a:solidFill>
                  <a:srgbClr val="000000"/>
                </a:solidFill>
              </a:defRPr>
            </a:pPr>
            <a:r>
              <a:rPr sz="7200" dirty="0">
                <a:solidFill>
                  <a:srgbClr val="FFFFFF"/>
                </a:solidFill>
              </a:rPr>
              <a:t>Clinical Pearls</a:t>
            </a:r>
          </a:p>
        </p:txBody>
      </p:sp>
      <p:sp>
        <p:nvSpPr>
          <p:cNvPr id="386" name="Shape 386"/>
          <p:cNvSpPr>
            <a:spLocks noGrp="1"/>
          </p:cNvSpPr>
          <p:nvPr>
            <p:ph type="body" idx="1"/>
          </p:nvPr>
        </p:nvSpPr>
        <p:spPr>
          <a:xfrm>
            <a:off x="295400" y="1778773"/>
            <a:ext cx="12414001" cy="7598229"/>
          </a:xfrm>
          <a:prstGeom prst="rect">
            <a:avLst/>
          </a:prstGeom>
        </p:spPr>
        <p:txBody>
          <a:bodyPr/>
          <a:lstStyle/>
          <a:p>
            <a:pPr marL="255587" lvl="0" indent="-395287" defTabSz="1117600">
              <a:spcBef>
                <a:spcPts val="500"/>
              </a:spcBef>
              <a:buSzTx/>
              <a:buFont typeface="Helvetica"/>
              <a:buNone/>
              <a:defRPr sz="1800">
                <a:solidFill>
                  <a:srgbClr val="000000"/>
                </a:solidFill>
              </a:defRPr>
            </a:pPr>
            <a:r>
              <a:rPr sz="3400" u="sng"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The “4 A’s” Assessed in all patients on opiates</a:t>
            </a: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a:t>
            </a:r>
          </a:p>
          <a:p>
            <a:pPr marL="255587" lvl="0" indent="-395287" defTabSz="1117600">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Analgesia</a:t>
            </a:r>
          </a:p>
          <a:p>
            <a:pPr marL="255587" lvl="0" indent="-395287" defTabSz="1117600">
              <a:spcBef>
                <a:spcPts val="4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Activities of Daily Living (Functionality)</a:t>
            </a:r>
          </a:p>
          <a:p>
            <a:pPr marL="255587" lvl="0" indent="-395287" defTabSz="1117600">
              <a:spcBef>
                <a:spcPts val="4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Adverse effects</a:t>
            </a:r>
          </a:p>
          <a:p>
            <a:pPr marL="255587" lvl="0" indent="-395287" defTabSz="1117600">
              <a:spcBef>
                <a:spcPts val="4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a:t>
            </a:r>
            <a:r>
              <a:rPr sz="3400" dirty="0" smtClean="0">
                <a:solidFill>
                  <a:srgbClr val="FFFFFF"/>
                </a:solidFill>
                <a:effectLst>
                  <a:outerShdw blurRad="12700" dist="25400" dir="2700000" rotWithShape="0">
                    <a:srgbClr val="000000"/>
                  </a:outerShdw>
                </a:effectLst>
                <a:latin typeface="Times New Roman"/>
                <a:ea typeface="Times New Roman"/>
                <a:cs typeface="Times New Roman"/>
                <a:sym typeface="Times New Roman"/>
              </a:rPr>
              <a:t>Aberrant </a:t>
            </a: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drug taking</a:t>
            </a:r>
          </a:p>
          <a:p>
            <a:pPr marL="255587" lvl="0" indent="-395287" defTabSz="1117600">
              <a:spcBef>
                <a:spcPts val="6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Use despite harm, on the job, marital conflicts, etc.</a:t>
            </a:r>
          </a:p>
          <a:p>
            <a:pPr marL="255587" lvl="0" indent="-395287" defTabSz="1117600">
              <a:spcBef>
                <a:spcPts val="4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Doctor shopping</a:t>
            </a:r>
          </a:p>
          <a:p>
            <a:pPr marL="255587" lvl="0" indent="-395287" defTabSz="1117600">
              <a:spcBef>
                <a:spcPts val="4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Times New Roman"/>
                <a:ea typeface="Times New Roman"/>
                <a:cs typeface="Times New Roman"/>
                <a:sym typeface="Times New Roman"/>
              </a:rPr>
              <a:t>		Early refills</a:t>
            </a:r>
          </a:p>
          <a:p>
            <a:pPr marL="0" lvl="0" indent="136525" defTabSz="914400">
              <a:spcBef>
                <a:spcPts val="600"/>
              </a:spcBef>
              <a:buSzTx/>
              <a:buNone/>
              <a:defRPr sz="1800">
                <a:solidFill>
                  <a:srgbClr val="000000"/>
                </a:solidFill>
              </a:defRPr>
            </a:pPr>
            <a:r>
              <a:rPr sz="3800" u="sng" dirty="0">
                <a:solidFill>
                  <a:srgbClr val="C6E7FC"/>
                </a:solidFill>
                <a:latin typeface="Times New Roman"/>
                <a:ea typeface="Times New Roman"/>
                <a:cs typeface="Times New Roman"/>
                <a:sym typeface="Times New Roman"/>
              </a:rPr>
              <a:t>Monitoring Compliance:</a:t>
            </a:r>
          </a:p>
          <a:p>
            <a:pPr marL="0" lvl="0" indent="136525" defTabSz="914400">
              <a:spcBef>
                <a:spcPts val="400"/>
              </a:spcBef>
              <a:buSzTx/>
              <a:buNone/>
              <a:defRPr sz="1800">
                <a:solidFill>
                  <a:srgbClr val="000000"/>
                </a:solidFill>
              </a:defRPr>
            </a:pPr>
            <a:r>
              <a:rPr sz="2800" dirty="0">
                <a:solidFill>
                  <a:srgbClr val="C6E7FC"/>
                </a:solidFill>
                <a:latin typeface="Times New Roman"/>
                <a:ea typeface="Times New Roman"/>
                <a:cs typeface="Times New Roman"/>
                <a:sym typeface="Times New Roman"/>
              </a:rPr>
              <a:t>	Random drug screening, documenting improved activity levels, </a:t>
            </a:r>
          </a:p>
          <a:p>
            <a:pPr marL="0" lvl="0" indent="136525" defTabSz="914400">
              <a:spcBef>
                <a:spcPts val="400"/>
              </a:spcBef>
              <a:buSzTx/>
              <a:buNone/>
              <a:defRPr sz="1800">
                <a:solidFill>
                  <a:srgbClr val="000000"/>
                </a:solidFill>
              </a:defRPr>
            </a:pPr>
            <a:r>
              <a:rPr sz="2800" dirty="0">
                <a:solidFill>
                  <a:srgbClr val="C6E7FC"/>
                </a:solidFill>
                <a:latin typeface="Times New Roman"/>
                <a:ea typeface="Times New Roman"/>
                <a:cs typeface="Times New Roman"/>
                <a:sym typeface="Times New Roman"/>
              </a:rPr>
              <a:t>	CURES, opiate contracts.</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title"/>
          </p:nvPr>
        </p:nvSpPr>
        <p:spPr>
          <a:xfrm>
            <a:off x="1270000" y="203200"/>
            <a:ext cx="10464800" cy="1092200"/>
          </a:xfrm>
          <a:prstGeom prst="rect">
            <a:avLst/>
          </a:prstGeom>
        </p:spPr>
        <p:txBody>
          <a:bodyPr>
            <a:normAutofit fontScale="90000"/>
          </a:bodyPr>
          <a:lstStyle/>
          <a:p>
            <a:pPr lvl="0">
              <a:defRPr sz="1800">
                <a:solidFill>
                  <a:srgbClr val="000000"/>
                </a:solidFill>
              </a:defRPr>
            </a:pPr>
            <a:r>
              <a:rPr sz="7200" dirty="0">
                <a:solidFill>
                  <a:srgbClr val="FFFFFF"/>
                </a:solidFill>
              </a:rPr>
              <a:t>Clinical Pearls</a:t>
            </a:r>
          </a:p>
        </p:txBody>
      </p:sp>
      <p:sp>
        <p:nvSpPr>
          <p:cNvPr id="400" name="Shape 400"/>
          <p:cNvSpPr>
            <a:spLocks noGrp="1"/>
          </p:cNvSpPr>
          <p:nvPr>
            <p:ph type="body" idx="1"/>
          </p:nvPr>
        </p:nvSpPr>
        <p:spPr>
          <a:xfrm>
            <a:off x="356313" y="1752600"/>
            <a:ext cx="11861087" cy="7598229"/>
          </a:xfrm>
          <a:prstGeom prst="rect">
            <a:avLst/>
          </a:prstGeom>
        </p:spPr>
        <p:txBody>
          <a:bodyPr/>
          <a:lstStyle/>
          <a:p>
            <a:pPr marL="0" lvl="0" indent="0" defTabSz="914400">
              <a:spcBef>
                <a:spcPts val="0"/>
              </a:spcBef>
              <a:buSzTx/>
              <a:buNone/>
              <a:defRPr sz="1800">
                <a:solidFill>
                  <a:srgbClr val="000000"/>
                </a:solidFill>
              </a:defRPr>
            </a:pPr>
            <a:r>
              <a:rPr sz="3200" dirty="0" smtClean="0">
                <a:solidFill>
                  <a:schemeClr val="tx1"/>
                </a:solidFill>
                <a:ea typeface="Palatino Linotype"/>
                <a:cs typeface="Palatino Linotype"/>
                <a:sym typeface="Palatino Linotype"/>
              </a:rPr>
              <a:t>Tolerance </a:t>
            </a: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3200" dirty="0">
                <a:solidFill>
                  <a:schemeClr val="tx1"/>
                </a:solidFill>
                <a:ea typeface="Palatino Linotype"/>
                <a:cs typeface="Palatino Linotype"/>
                <a:sym typeface="Palatino Linotype"/>
              </a:rPr>
              <a:t>Physical </a:t>
            </a:r>
            <a:r>
              <a:rPr sz="3200" dirty="0" smtClean="0">
                <a:solidFill>
                  <a:schemeClr val="tx1"/>
                </a:solidFill>
                <a:ea typeface="Palatino Linotype"/>
                <a:cs typeface="Palatino Linotype"/>
                <a:sym typeface="Palatino Linotype"/>
              </a:rPr>
              <a:t>dependence</a:t>
            </a: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3200" dirty="0">
                <a:solidFill>
                  <a:schemeClr val="tx1"/>
                </a:solidFill>
                <a:ea typeface="Palatino Linotype"/>
                <a:cs typeface="Palatino Linotype"/>
                <a:sym typeface="Palatino Linotype"/>
              </a:rPr>
              <a:t>Addiction (psychological dependence</a:t>
            </a:r>
            <a:r>
              <a:rPr sz="3200" dirty="0" smtClean="0">
                <a:solidFill>
                  <a:schemeClr val="tx1"/>
                </a:solidFill>
                <a:ea typeface="Palatino Linotype"/>
                <a:cs typeface="Palatino Linotype"/>
                <a:sym typeface="Palatino Linotype"/>
              </a:rPr>
              <a:t>)</a:t>
            </a: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3200" dirty="0" smtClean="0">
                <a:solidFill>
                  <a:schemeClr val="tx1"/>
                </a:solidFill>
                <a:ea typeface="Palatino Linotype"/>
                <a:cs typeface="Palatino Linotype"/>
                <a:sym typeface="Palatino Linotype"/>
              </a:rPr>
              <a:t>Pseudo-addiction</a:t>
            </a:r>
            <a:endParaRPr sz="3200" dirty="0">
              <a:solidFill>
                <a:schemeClr val="tx1"/>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2400" dirty="0">
              <a:solidFill>
                <a:srgbClr val="FFFF00"/>
              </a:solidFill>
              <a:latin typeface="Palatino Linotype"/>
              <a:ea typeface="Palatino Linotype"/>
              <a:cs typeface="Palatino Linotype"/>
              <a:sym typeface="Palatino Linotype"/>
            </a:endParaRPr>
          </a:p>
          <a:p>
            <a:pPr marL="0" lvl="0" indent="0" defTabSz="914400">
              <a:spcBef>
                <a:spcPts val="0"/>
              </a:spcBef>
              <a:buSzTx/>
              <a:buNone/>
              <a:defRPr sz="1800">
                <a:solidFill>
                  <a:srgbClr val="000000"/>
                </a:solidFill>
              </a:defRPr>
            </a:pPr>
            <a:r>
              <a:rPr sz="2400" dirty="0">
                <a:solidFill>
                  <a:srgbClr val="FFFF00"/>
                </a:solidFill>
                <a:latin typeface="Palatino Linotype"/>
                <a:ea typeface="Palatino Linotype"/>
                <a:cs typeface="Palatino Linotype"/>
                <a:sym typeface="Palatino Linotype"/>
              </a:rPr>
              <a:t> </a:t>
            </a:r>
            <a:endParaRPr lang="en-US" sz="2400" u="sng" dirty="0">
              <a:solidFill>
                <a:srgbClr val="FFFF00"/>
              </a:solidFill>
              <a:ea typeface="Times New Roman"/>
              <a:cs typeface="Times New Roman"/>
              <a:sym typeface="Palatino Linotype"/>
            </a:endParaRPr>
          </a:p>
          <a:p>
            <a:pPr marL="0" lvl="0" indent="0" defTabSz="914400">
              <a:spcBef>
                <a:spcPts val="0"/>
              </a:spcBef>
              <a:buSzTx/>
              <a:buNone/>
              <a:defRPr sz="1800">
                <a:solidFill>
                  <a:srgbClr val="000000"/>
                </a:solidFill>
              </a:defRPr>
            </a:pPr>
            <a:r>
              <a:rPr sz="3200" u="sng" dirty="0" smtClean="0">
                <a:solidFill>
                  <a:schemeClr val="tx1"/>
                </a:solidFill>
                <a:ea typeface="Times New Roman"/>
                <a:cs typeface="Times New Roman"/>
                <a:sym typeface="Times New Roman"/>
              </a:rPr>
              <a:t>Opiate </a:t>
            </a:r>
            <a:r>
              <a:rPr sz="3200" u="sng" dirty="0">
                <a:solidFill>
                  <a:schemeClr val="tx1"/>
                </a:solidFill>
                <a:ea typeface="Times New Roman"/>
                <a:cs typeface="Times New Roman"/>
                <a:sym typeface="Times New Roman"/>
              </a:rPr>
              <a:t>Withdrawal</a:t>
            </a:r>
          </a:p>
          <a:p>
            <a:pPr marL="0" lvl="0" indent="136525" defTabSz="914400">
              <a:spcBef>
                <a:spcPts val="300"/>
              </a:spcBef>
              <a:buSzTx/>
              <a:buNone/>
              <a:defRPr sz="1800">
                <a:solidFill>
                  <a:srgbClr val="000000"/>
                </a:solidFill>
              </a:defRPr>
            </a:pPr>
            <a:r>
              <a:rPr sz="3000" dirty="0">
                <a:solidFill>
                  <a:srgbClr val="FFFF00"/>
                </a:solidFill>
                <a:ea typeface="Times New Roman"/>
                <a:cs typeface="Times New Roman"/>
                <a:sym typeface="Times New Roman"/>
              </a:rPr>
              <a:t>Psychomotor arousal: </a:t>
            </a:r>
            <a:r>
              <a:rPr sz="3000" dirty="0">
                <a:solidFill>
                  <a:srgbClr val="C6E7FC"/>
                </a:solidFill>
                <a:ea typeface="Times New Roman"/>
                <a:cs typeface="Times New Roman"/>
                <a:sym typeface="Times New Roman"/>
              </a:rPr>
              <a:t>Irritability, restlessness, pacing, sleeplessness.</a:t>
            </a:r>
          </a:p>
          <a:p>
            <a:pPr marL="0" lvl="0" indent="136525" defTabSz="914400">
              <a:spcBef>
                <a:spcPts val="300"/>
              </a:spcBef>
              <a:buSzTx/>
              <a:buNone/>
              <a:defRPr sz="1800">
                <a:solidFill>
                  <a:srgbClr val="000000"/>
                </a:solidFill>
              </a:defRPr>
            </a:pPr>
            <a:r>
              <a:rPr sz="3000" dirty="0">
                <a:solidFill>
                  <a:srgbClr val="FFFF00"/>
                </a:solidFill>
                <a:ea typeface="Times New Roman"/>
                <a:cs typeface="Times New Roman"/>
                <a:sym typeface="Times New Roman"/>
              </a:rPr>
              <a:t>Autonomic arousal: </a:t>
            </a:r>
            <a:r>
              <a:rPr sz="3000" dirty="0" err="1">
                <a:solidFill>
                  <a:srgbClr val="C6E7FC"/>
                </a:solidFill>
                <a:ea typeface="Times New Roman"/>
                <a:cs typeface="Times New Roman"/>
                <a:sym typeface="Times New Roman"/>
              </a:rPr>
              <a:t>Mydriasis</a:t>
            </a:r>
            <a:r>
              <a:rPr sz="3000" dirty="0">
                <a:solidFill>
                  <a:srgbClr val="C6E7FC"/>
                </a:solidFill>
                <a:ea typeface="Times New Roman"/>
                <a:cs typeface="Times New Roman"/>
                <a:sym typeface="Times New Roman"/>
              </a:rPr>
              <a:t>, yawning, sweating, </a:t>
            </a:r>
          </a:p>
          <a:p>
            <a:pPr marL="0" lvl="0" indent="136525" defTabSz="914400">
              <a:spcBef>
                <a:spcPts val="300"/>
              </a:spcBef>
              <a:buSzTx/>
              <a:buNone/>
              <a:defRPr sz="1800">
                <a:solidFill>
                  <a:srgbClr val="000000"/>
                </a:solidFill>
              </a:defRPr>
            </a:pPr>
            <a:r>
              <a:rPr sz="3000" dirty="0">
                <a:solidFill>
                  <a:srgbClr val="C6E7FC"/>
                </a:solidFill>
                <a:ea typeface="Times New Roman"/>
                <a:cs typeface="Times New Roman"/>
                <a:sym typeface="Times New Roman"/>
              </a:rPr>
              <a:t>diarrhea, lacrimation, rhinorrhea, mild tachycardia &amp; hypertension.</a:t>
            </a:r>
          </a:p>
          <a:p>
            <a:pPr marL="0" lvl="0" indent="136525" defTabSz="914400">
              <a:spcBef>
                <a:spcPts val="300"/>
              </a:spcBef>
              <a:buSzTx/>
              <a:buNone/>
              <a:defRPr sz="1800">
                <a:solidFill>
                  <a:srgbClr val="000000"/>
                </a:solidFill>
              </a:defRPr>
            </a:pPr>
            <a:r>
              <a:rPr sz="3000" dirty="0">
                <a:solidFill>
                  <a:srgbClr val="FFFF00"/>
                </a:solidFill>
                <a:ea typeface="Times New Roman"/>
                <a:cs typeface="Times New Roman"/>
                <a:sym typeface="Times New Roman"/>
              </a:rPr>
              <a:t>Pain: </a:t>
            </a:r>
            <a:r>
              <a:rPr sz="3000" dirty="0">
                <a:solidFill>
                  <a:srgbClr val="C6E7FC"/>
                </a:solidFill>
                <a:ea typeface="Times New Roman"/>
                <a:cs typeface="Times New Roman"/>
                <a:sym typeface="Times New Roman"/>
              </a:rPr>
              <a:t>muscle aching, joint pain, stomach cramping</a:t>
            </a:r>
          </a:p>
        </p:txBody>
      </p:sp>
      <p:sp>
        <p:nvSpPr>
          <p:cNvPr id="401" name="Shape 401"/>
          <p:cNvSpPr/>
          <p:nvPr/>
        </p:nvSpPr>
        <p:spPr>
          <a:xfrm>
            <a:off x="5920433" y="1950719"/>
            <a:ext cx="6867623" cy="46618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242808" lvl="0" indent="-386079" algn="l" defTabSz="950185">
              <a:spcBef>
                <a:spcPts val="400"/>
              </a:spcBef>
              <a:buFont typeface="Helvetica"/>
              <a:defRPr sz="1800">
                <a:solidFill>
                  <a:srgbClr val="000000"/>
                </a:solidFill>
              </a:defRPr>
            </a:pPr>
            <a:endParaRPr sz="2660" dirty="0">
              <a:solidFill>
                <a:srgbClr val="FFFFFF"/>
              </a:solidFill>
              <a:effectLst>
                <a:outerShdw blurRad="12065" dist="24130" dir="2700000" rotWithShape="0">
                  <a:srgbClr val="000000"/>
                </a:outerShdw>
              </a:effectLst>
              <a:latin typeface="Times New Roman"/>
              <a:ea typeface="Times New Roman"/>
              <a:cs typeface="Times New Roman"/>
              <a:sym typeface="Times New Roman"/>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401">
                                            <p:bg/>
                                          </p:spTgt>
                                        </p:tgtEl>
                                        <p:attrNameLst>
                                          <p:attrName>style.visibility</p:attrName>
                                        </p:attrNameLst>
                                      </p:cBhvr>
                                      <p:to>
                                        <p:strVal val="visible"/>
                                      </p:to>
                                    </p:set>
                                    <p:animEffect transition="in" filter="fade">
                                      <p:cBhvr>
                                        <p:cTn id="7" dur="500"/>
                                        <p:tgtEl>
                                          <p:spTgt spid="401">
                                            <p:bg/>
                                          </p:spTgt>
                                        </p:tgtEl>
                                      </p:cBhvr>
                                    </p:animEffect>
                                  </p:childTnLst>
                                </p:cTn>
                              </p:par>
                              <p:par>
                                <p:cTn id="8" presetID="10" presetClass="entr" presetSubtype="0" fill="hold" grpId="0" nodePh="1">
                                  <p:stCondLst>
                                    <p:cond delay="0"/>
                                  </p:stCondLst>
                                  <p:endCondLst>
                                    <p:cond evt="begin" delay="0">
                                      <p:tn val="8"/>
                                    </p:cond>
                                  </p:endCondLst>
                                  <p:iterate>
                                    <p:tmAbs val="0"/>
                                  </p:iterate>
                                  <p:childTnLst>
                                    <p:set>
                                      <p:cBhvr>
                                        <p:cTn id="9" fill="hold"/>
                                        <p:tgtEl>
                                          <p:spTgt spid="401">
                                            <p:txEl>
                                              <p:pRg st="0" end="0"/>
                                            </p:txEl>
                                          </p:spTgt>
                                        </p:tgtEl>
                                        <p:attrNameLst>
                                          <p:attrName>style.visibility</p:attrName>
                                        </p:attrNameLst>
                                      </p:cBhvr>
                                      <p:to>
                                        <p:strVal val="visible"/>
                                      </p:to>
                                    </p:set>
                                    <p:animEffect transition="in" filter="fade">
                                      <p:cBhvr>
                                        <p:cTn id="10" dur="500"/>
                                        <p:tgtEl>
                                          <p:spTgt spid="4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Abs val="0"/>
                                  </p:iterate>
                                  <p:childTnLst>
                                    <p:set>
                                      <p:cBhvr>
                                        <p:cTn id="14" fill="hold"/>
                                        <p:tgtEl>
                                          <p:spTgt spid="401">
                                            <p:txEl>
                                              <p:charRg st="1" end="1"/>
                                            </p:txEl>
                                          </p:spTgt>
                                        </p:tgtEl>
                                        <p:attrNameLst>
                                          <p:attrName>style.visibility</p:attrName>
                                        </p:attrNameLst>
                                      </p:cBhvr>
                                      <p:to>
                                        <p:strVal val="visible"/>
                                      </p:to>
                                    </p:set>
                                    <p:animEffect transition="in" filter="fade">
                                      <p:cBhvr>
                                        <p:cTn id="15" dur="500"/>
                                        <p:tgtEl>
                                          <p:spTgt spid="40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title"/>
          </p:nvPr>
        </p:nvSpPr>
        <p:spPr>
          <a:xfrm>
            <a:off x="1270000" y="203200"/>
            <a:ext cx="10464800" cy="1428349"/>
          </a:xfrm>
          <a:prstGeom prst="rect">
            <a:avLst/>
          </a:prstGeom>
        </p:spPr>
        <p:txBody>
          <a:bodyPr/>
          <a:lstStyle/>
          <a:p>
            <a:pPr lvl="0">
              <a:defRPr sz="1800">
                <a:solidFill>
                  <a:srgbClr val="000000"/>
                </a:solidFill>
              </a:defRPr>
            </a:pPr>
            <a:r>
              <a:rPr sz="7200">
                <a:solidFill>
                  <a:srgbClr val="FFFFFF"/>
                </a:solidFill>
              </a:rPr>
              <a:t>Antidepressants</a:t>
            </a:r>
          </a:p>
        </p:txBody>
      </p:sp>
      <p:sp>
        <p:nvSpPr>
          <p:cNvPr id="404" name="Shape 404"/>
          <p:cNvSpPr>
            <a:spLocks noGrp="1"/>
          </p:cNvSpPr>
          <p:nvPr>
            <p:ph type="body" idx="1"/>
          </p:nvPr>
        </p:nvSpPr>
        <p:spPr>
          <a:xfrm>
            <a:off x="226874" y="1595441"/>
            <a:ext cx="6574021" cy="7621069"/>
          </a:xfrm>
          <a:prstGeom prst="rect">
            <a:avLst/>
          </a:prstGeom>
        </p:spPr>
        <p:txBody>
          <a:bodyPr/>
          <a:lstStyle/>
          <a:p>
            <a:pPr marL="486077" lvl="0" indent="-349552" defTabSz="914400">
              <a:lnSpc>
                <a:spcPct val="80000"/>
              </a:lnSpc>
              <a:spcBef>
                <a:spcPts val="500"/>
              </a:spcBef>
              <a:buClr>
                <a:srgbClr val="F9F9F9"/>
              </a:buClr>
              <a:buSzPct val="65000"/>
              <a:buFont typeface="Helvetica"/>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Tricyclic Antidepressants (TCA’s)</a:t>
            </a:r>
          </a:p>
          <a:p>
            <a:pPr marL="215900" lvl="0" indent="-79375" defTabSz="914400">
              <a:lnSpc>
                <a:spcPct val="80000"/>
              </a:lnSpc>
              <a:spcBef>
                <a:spcPts val="600"/>
              </a:spcBef>
              <a:buSzTx/>
              <a:buFont typeface="Helvetica"/>
              <a:buNone/>
              <a:defRPr sz="1800">
                <a:solidFill>
                  <a:srgbClr val="000000"/>
                </a:solidFill>
              </a:defRPr>
            </a:pP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86077" lvl="0" indent="-349552" defTabSz="914400">
              <a:lnSpc>
                <a:spcPct val="80000"/>
              </a:lnSpc>
              <a:spcBef>
                <a:spcPts val="500"/>
              </a:spcBef>
              <a:buClr>
                <a:srgbClr val="F9F9F9"/>
              </a:buClr>
              <a:buSzPct val="65000"/>
              <a:buFont typeface="Helvetica"/>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Serotonin-Norepinephrine Reuptake Inhibitors (SNRI’s)</a:t>
            </a:r>
          </a:p>
          <a:p>
            <a:pPr marL="215900" lvl="0" indent="-79375" defTabSz="914400">
              <a:lnSpc>
                <a:spcPct val="80000"/>
              </a:lnSpc>
              <a:spcBef>
                <a:spcPts val="600"/>
              </a:spcBef>
              <a:buSzTx/>
              <a:buFont typeface="Helvetica"/>
              <a:buNone/>
              <a:defRPr sz="1800">
                <a:solidFill>
                  <a:srgbClr val="000000"/>
                </a:solidFill>
              </a:defRPr>
            </a:pP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86077" lvl="0" indent="-349552" defTabSz="914400">
              <a:lnSpc>
                <a:spcPct val="80000"/>
              </a:lnSpc>
              <a:spcBef>
                <a:spcPts val="500"/>
              </a:spcBef>
              <a:buClr>
                <a:srgbClr val="F9F9F9"/>
              </a:buClr>
              <a:buSzPct val="65000"/>
              <a:buFont typeface="Helvetica"/>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Selective Serotonin Reuptake </a:t>
            </a:r>
          </a:p>
          <a:p>
            <a:pPr marL="215900" lvl="0" indent="-79375" defTabSz="914400">
              <a:lnSpc>
                <a:spcPct val="80000"/>
              </a:lnSpc>
              <a:spcBef>
                <a:spcPts val="500"/>
              </a:spcBef>
              <a:buSzTx/>
              <a:buFont typeface="Helvetica"/>
              <a:buNone/>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lang="en-US"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  </a:t>
            </a:r>
            <a:r>
              <a:rPr sz="3400" dirty="0" smtClean="0">
                <a:solidFill>
                  <a:srgbClr val="FFFFFF"/>
                </a:solidFill>
                <a:effectLst>
                  <a:outerShdw blurRad="12700" dist="25400" dir="2700000" rotWithShape="0">
                    <a:srgbClr val="000000"/>
                  </a:outerShdw>
                </a:effectLst>
                <a:latin typeface="Book Antiqua"/>
                <a:ea typeface="Book Antiqua"/>
                <a:cs typeface="Book Antiqua"/>
                <a:sym typeface="Book Antiqua"/>
              </a:rPr>
              <a:t>Inhibitors </a:t>
            </a: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(SSRI’s)</a:t>
            </a:r>
          </a:p>
          <a:p>
            <a:pPr marL="424391" lvl="0" indent="-287866" defTabSz="914400">
              <a:lnSpc>
                <a:spcPct val="80000"/>
              </a:lnSpc>
              <a:spcBef>
                <a:spcPts val="600"/>
              </a:spcBef>
              <a:buClr>
                <a:srgbClr val="F9F9F9"/>
              </a:buClr>
              <a:buSzPct val="65000"/>
              <a:buFont typeface="Helvetica"/>
              <a:buChar char="•"/>
              <a:defRPr sz="1800">
                <a:solidFill>
                  <a:srgbClr val="000000"/>
                </a:solidFill>
              </a:defRPr>
            </a:pP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86077" lvl="0" indent="-349552" defTabSz="914400">
              <a:lnSpc>
                <a:spcPct val="80000"/>
              </a:lnSpc>
              <a:spcBef>
                <a:spcPts val="500"/>
              </a:spcBef>
              <a:buClr>
                <a:srgbClr val="F9F9F9"/>
              </a:buClr>
              <a:buSzPct val="65000"/>
              <a:buFont typeface="Helvetica"/>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Independent pain reducing effects</a:t>
            </a:r>
          </a:p>
          <a:p>
            <a:pPr marL="215900" lvl="0" indent="-79375" defTabSz="914400">
              <a:lnSpc>
                <a:spcPct val="80000"/>
              </a:lnSpc>
              <a:spcBef>
                <a:spcPts val="600"/>
              </a:spcBef>
              <a:buSzTx/>
              <a:buFont typeface="Helvetica"/>
              <a:buNone/>
              <a:defRPr sz="1800">
                <a:solidFill>
                  <a:srgbClr val="000000"/>
                </a:solidFill>
              </a:defRPr>
            </a:pPr>
            <a:endParaRPr sz="34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486077" lvl="0" indent="-349552" defTabSz="914400">
              <a:lnSpc>
                <a:spcPct val="80000"/>
              </a:lnSpc>
              <a:spcBef>
                <a:spcPts val="500"/>
              </a:spcBef>
              <a:buClr>
                <a:srgbClr val="F9F9F9"/>
              </a:buClr>
              <a:buSzPct val="65000"/>
              <a:buFont typeface="Helvetica"/>
              <a:buChar char="•"/>
              <a:defRPr sz="1800">
                <a:solidFill>
                  <a:srgbClr val="000000"/>
                </a:solidFill>
              </a:defRPr>
            </a:pPr>
            <a:r>
              <a:rPr sz="3400" dirty="0">
                <a:solidFill>
                  <a:srgbClr val="FFFFFF"/>
                </a:solidFill>
                <a:effectLst>
                  <a:outerShdw blurRad="12700" dist="25400" dir="2700000" rotWithShape="0">
                    <a:srgbClr val="000000"/>
                  </a:outerShdw>
                </a:effectLst>
                <a:latin typeface="Book Antiqua"/>
                <a:ea typeface="Book Antiqua"/>
                <a:cs typeface="Book Antiqua"/>
                <a:sym typeface="Book Antiqua"/>
              </a:rPr>
              <a:t>Anxiety &amp; Depression often closely associated with pain.</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p:cNvSpPr>
          <p:nvPr>
            <p:ph type="title"/>
          </p:nvPr>
        </p:nvSpPr>
        <p:spPr>
          <a:xfrm>
            <a:off x="1270000" y="203199"/>
            <a:ext cx="10464800" cy="1588245"/>
          </a:xfrm>
          <a:prstGeom prst="rect">
            <a:avLst/>
          </a:prstGeom>
        </p:spPr>
        <p:txBody>
          <a:bodyPr/>
          <a:lstStyle/>
          <a:p>
            <a:pPr lvl="0">
              <a:defRPr sz="1800">
                <a:solidFill>
                  <a:srgbClr val="000000"/>
                </a:solidFill>
              </a:defRPr>
            </a:pPr>
            <a:r>
              <a:rPr sz="7200">
                <a:solidFill>
                  <a:srgbClr val="FFFFFF"/>
                </a:solidFill>
              </a:rPr>
              <a:t>Antidepressants</a:t>
            </a:r>
          </a:p>
        </p:txBody>
      </p:sp>
      <p:sp>
        <p:nvSpPr>
          <p:cNvPr id="408" name="Shape 408"/>
          <p:cNvSpPr>
            <a:spLocks noGrp="1"/>
          </p:cNvSpPr>
          <p:nvPr>
            <p:ph type="body" idx="1"/>
          </p:nvPr>
        </p:nvSpPr>
        <p:spPr>
          <a:xfrm>
            <a:off x="394383" y="1600200"/>
            <a:ext cx="12216033" cy="7491632"/>
          </a:xfrm>
          <a:prstGeom prst="rect">
            <a:avLst/>
          </a:prstGeom>
        </p:spPr>
        <p:txBody>
          <a:bodyPr/>
          <a:lstStyle/>
          <a:p>
            <a:pPr marL="0" lvl="0" indent="17462" algn="ctr" defTabSz="914400">
              <a:lnSpc>
                <a:spcPct val="90000"/>
              </a:lnSpc>
              <a:spcBef>
                <a:spcPts val="600"/>
              </a:spcBef>
              <a:buSzTx/>
              <a:buFont typeface="Helvetica"/>
              <a:buNone/>
              <a:defRPr sz="1800">
                <a:solidFill>
                  <a:srgbClr val="000000"/>
                </a:solidFill>
              </a:defRPr>
            </a:pPr>
            <a:endParaRPr sz="2800" u="sng"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17462" defTabSz="914400">
              <a:lnSpc>
                <a:spcPct val="90000"/>
              </a:lnSpc>
              <a:spcBef>
                <a:spcPts val="600"/>
              </a:spcBef>
              <a:buSzTx/>
              <a:buFont typeface="Helvetica"/>
              <a:buNone/>
              <a:defRPr sz="1800">
                <a:solidFill>
                  <a:srgbClr val="000000"/>
                </a:solidFill>
              </a:defRPr>
            </a:pPr>
            <a:r>
              <a:rPr sz="3200" dirty="0">
                <a:solidFill>
                  <a:srgbClr val="FFFFFF"/>
                </a:solidFill>
                <a:ea typeface="Book Antiqua"/>
                <a:cs typeface="Book Antiqua"/>
                <a:sym typeface="Book Antiqua"/>
              </a:rPr>
              <a:t>Changes neurotransmitters in the brain.</a:t>
            </a:r>
          </a:p>
          <a:p>
            <a:pPr marL="0" lvl="0" indent="17462" defTabSz="914400">
              <a:lnSpc>
                <a:spcPct val="90000"/>
              </a:lnSpc>
              <a:spcBef>
                <a:spcPts val="600"/>
              </a:spcBef>
              <a:buSzTx/>
              <a:buFont typeface="Helvetica"/>
              <a:buNone/>
              <a:defRPr sz="1800">
                <a:solidFill>
                  <a:srgbClr val="000000"/>
                </a:solidFill>
              </a:defRPr>
            </a:pPr>
            <a:endParaRPr sz="3200" dirty="0">
              <a:solidFill>
                <a:srgbClr val="FFFFFF"/>
              </a:solidFill>
              <a:ea typeface="Book Antiqua"/>
              <a:cs typeface="Book Antiqua"/>
              <a:sym typeface="Book Antiqua"/>
            </a:endParaRPr>
          </a:p>
          <a:p>
            <a:pPr marL="0" lvl="0" indent="17462" defTabSz="914400">
              <a:lnSpc>
                <a:spcPct val="90000"/>
              </a:lnSpc>
              <a:spcBef>
                <a:spcPts val="600"/>
              </a:spcBef>
              <a:buSzTx/>
              <a:buFont typeface="Helvetica"/>
              <a:buNone/>
              <a:defRPr sz="1800">
                <a:solidFill>
                  <a:srgbClr val="000000"/>
                </a:solidFill>
              </a:defRPr>
            </a:pPr>
            <a:r>
              <a:rPr sz="3200" dirty="0">
                <a:solidFill>
                  <a:srgbClr val="FFFFFF"/>
                </a:solidFill>
                <a:ea typeface="Book Antiqua"/>
                <a:cs typeface="Book Antiqua"/>
                <a:sym typeface="Book Antiqua"/>
              </a:rPr>
              <a:t>TCA’s &amp; SNRI’s both increase serotonin and norepinephrine.</a:t>
            </a:r>
          </a:p>
          <a:p>
            <a:pPr marL="0" lvl="0" indent="17462" defTabSz="914400">
              <a:lnSpc>
                <a:spcPct val="90000"/>
              </a:lnSpc>
              <a:spcBef>
                <a:spcPts val="600"/>
              </a:spcBef>
              <a:buSzTx/>
              <a:buFont typeface="Helvetica"/>
              <a:buNone/>
              <a:defRPr sz="1800">
                <a:solidFill>
                  <a:srgbClr val="000000"/>
                </a:solidFill>
              </a:defRPr>
            </a:pPr>
            <a:endParaRPr sz="3200" dirty="0">
              <a:solidFill>
                <a:srgbClr val="FFFFFF"/>
              </a:solidFill>
              <a:ea typeface="Book Antiqua"/>
              <a:cs typeface="Book Antiqua"/>
              <a:sym typeface="Book Antiqua"/>
            </a:endParaRPr>
          </a:p>
          <a:p>
            <a:pPr marL="0" lvl="0" indent="17462" defTabSz="914400">
              <a:lnSpc>
                <a:spcPct val="90000"/>
              </a:lnSpc>
              <a:spcBef>
                <a:spcPts val="600"/>
              </a:spcBef>
              <a:buSzTx/>
              <a:buFont typeface="Helvetica"/>
              <a:buNone/>
              <a:defRPr sz="1800">
                <a:solidFill>
                  <a:srgbClr val="000000"/>
                </a:solidFill>
              </a:defRPr>
            </a:pPr>
            <a:r>
              <a:rPr sz="3200" dirty="0">
                <a:solidFill>
                  <a:srgbClr val="FFFFFF"/>
                </a:solidFill>
                <a:ea typeface="Book Antiqua"/>
                <a:cs typeface="Book Antiqua"/>
                <a:sym typeface="Book Antiqua"/>
              </a:rPr>
              <a:t>SSRI’s selective for serotonin.</a:t>
            </a:r>
          </a:p>
          <a:p>
            <a:pPr marL="0" lvl="0" indent="17462" defTabSz="914400">
              <a:lnSpc>
                <a:spcPct val="90000"/>
              </a:lnSpc>
              <a:spcBef>
                <a:spcPts val="600"/>
              </a:spcBef>
              <a:buSzTx/>
              <a:buFont typeface="Helvetica"/>
              <a:buNone/>
              <a:defRPr sz="1800">
                <a:solidFill>
                  <a:srgbClr val="000000"/>
                </a:solidFill>
              </a:defRPr>
            </a:pPr>
            <a:endParaRPr sz="3200" dirty="0">
              <a:solidFill>
                <a:srgbClr val="FFFFFF"/>
              </a:solidFill>
              <a:ea typeface="Book Antiqua"/>
              <a:cs typeface="Book Antiqua"/>
              <a:sym typeface="Book Antiqua"/>
            </a:endParaRPr>
          </a:p>
          <a:p>
            <a:pPr marL="0" lvl="0" indent="17462" defTabSz="914400">
              <a:lnSpc>
                <a:spcPct val="90000"/>
              </a:lnSpc>
              <a:spcBef>
                <a:spcPts val="600"/>
              </a:spcBef>
              <a:buSzTx/>
              <a:buFont typeface="Helvetica"/>
              <a:buNone/>
              <a:defRPr sz="1800">
                <a:solidFill>
                  <a:srgbClr val="000000"/>
                </a:solidFill>
              </a:defRPr>
            </a:pPr>
            <a:r>
              <a:rPr sz="3200" dirty="0">
                <a:solidFill>
                  <a:srgbClr val="FFFFFF"/>
                </a:solidFill>
                <a:ea typeface="Book Antiqua"/>
                <a:cs typeface="Book Antiqua"/>
                <a:sym typeface="Book Antiqua"/>
              </a:rPr>
              <a:t>Combination of serotonin &amp; norepinephrine that is crucial in decreasing pain</a:t>
            </a:r>
            <a:r>
              <a:rPr sz="2800" dirty="0">
                <a:solidFill>
                  <a:srgbClr val="FFFFFF"/>
                </a:solidFill>
                <a:effectLst>
                  <a:outerShdw blurRad="12700" dist="25400" dir="2700000" rotWithShape="0">
                    <a:srgbClr val="000000"/>
                  </a:outerShdw>
                </a:effectLst>
                <a:latin typeface="Book Antiqua"/>
                <a:ea typeface="Book Antiqua"/>
                <a:cs typeface="Book Antiqua"/>
                <a:sym typeface="Book Antiqua"/>
              </a:rPr>
              <a: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1270000" y="203200"/>
            <a:ext cx="10464800" cy="1930400"/>
          </a:xfrm>
          <a:prstGeom prst="rect">
            <a:avLst/>
          </a:prstGeom>
        </p:spPr>
        <p:txBody>
          <a:bodyPr/>
          <a:lstStyle/>
          <a:p>
            <a:pPr lvl="0">
              <a:defRPr sz="1800">
                <a:solidFill>
                  <a:srgbClr val="000000"/>
                </a:solidFill>
              </a:defRPr>
            </a:pPr>
            <a:r>
              <a:rPr sz="7200" dirty="0">
                <a:solidFill>
                  <a:srgbClr val="FFFFFF"/>
                </a:solidFill>
              </a:rPr>
              <a:t>Learning Objectives</a:t>
            </a:r>
          </a:p>
        </p:txBody>
      </p:sp>
      <p:sp>
        <p:nvSpPr>
          <p:cNvPr id="292" name="Shape 292"/>
          <p:cNvSpPr>
            <a:spLocks noGrp="1"/>
          </p:cNvSpPr>
          <p:nvPr>
            <p:ph type="body" idx="1"/>
          </p:nvPr>
        </p:nvSpPr>
        <p:spPr>
          <a:xfrm>
            <a:off x="526288" y="1905000"/>
            <a:ext cx="11963400" cy="6496928"/>
          </a:xfrm>
          <a:prstGeom prst="rect">
            <a:avLst/>
          </a:prstGeom>
        </p:spPr>
        <p:txBody>
          <a:bodyPr>
            <a:normAutofit fontScale="92500"/>
          </a:bodyPr>
          <a:lstStyle/>
          <a:p>
            <a:pPr marL="322770" lvl="0" indent="-297942" defTabSz="841247">
              <a:spcBef>
                <a:spcPts val="500"/>
              </a:spcBef>
              <a:buSzTx/>
              <a:buFont typeface="Helvetica"/>
              <a:buNone/>
              <a:defRPr sz="1800">
                <a:solidFill>
                  <a:srgbClr val="000000"/>
                </a:solidFill>
              </a:defRPr>
            </a:pPr>
            <a:endParaRPr sz="4232" u="sng" dirty="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731849" lvl="0" indent="-707021" defTabSz="841247">
              <a:lnSpc>
                <a:spcPct val="125000"/>
              </a:lnSpc>
              <a:spcBef>
                <a:spcPts val="500"/>
              </a:spcBef>
              <a:buSzPct val="60000"/>
              <a:buFont typeface="Book Antiqua"/>
              <a:buAutoNum type="arabicPeriod"/>
              <a:defRPr sz="1800">
                <a:solidFill>
                  <a:srgbClr val="000000"/>
                </a:solidFill>
              </a:defRPr>
            </a:pPr>
            <a:r>
              <a:rPr sz="4232" dirty="0">
                <a:solidFill>
                  <a:srgbClr val="FFFFFF"/>
                </a:solidFill>
                <a:effectLst>
                  <a:outerShdw blurRad="11684" dist="23368" dir="2700000" rotWithShape="0">
                    <a:srgbClr val="000000"/>
                  </a:outerShdw>
                </a:effectLst>
                <a:latin typeface="Book Antiqua"/>
                <a:ea typeface="Book Antiqua"/>
                <a:cs typeface="Book Antiqua"/>
                <a:sym typeface="Book Antiqua"/>
              </a:rPr>
              <a:t>Explore the pathophysiology of pain, </a:t>
            </a:r>
            <a:r>
              <a:rPr sz="4232" dirty="0" smtClean="0">
                <a:solidFill>
                  <a:srgbClr val="FFFFFF"/>
                </a:solidFill>
                <a:effectLst>
                  <a:outerShdw blurRad="11684" dist="23368" dir="2700000" rotWithShape="0">
                    <a:srgbClr val="000000"/>
                  </a:outerShdw>
                </a:effectLst>
                <a:latin typeface="Book Antiqua"/>
                <a:ea typeface="Book Antiqua"/>
                <a:cs typeface="Book Antiqua"/>
                <a:sym typeface="Book Antiqua"/>
              </a:rPr>
              <a:t>defining </a:t>
            </a:r>
            <a:r>
              <a:rPr sz="4232" dirty="0">
                <a:solidFill>
                  <a:srgbClr val="FFFFFF"/>
                </a:solidFill>
                <a:effectLst>
                  <a:outerShdw blurRad="11684" dist="23368" dir="2700000" rotWithShape="0">
                    <a:srgbClr val="000000"/>
                  </a:outerShdw>
                </a:effectLst>
                <a:latin typeface="Book Antiqua"/>
                <a:ea typeface="Book Antiqua"/>
                <a:cs typeface="Book Antiqua"/>
                <a:sym typeface="Book Antiqua"/>
              </a:rPr>
              <a:t>acute versus chronic</a:t>
            </a:r>
            <a:r>
              <a:rPr sz="4232" dirty="0" smtClean="0">
                <a:solidFill>
                  <a:srgbClr val="FFFFFF"/>
                </a:solidFill>
                <a:effectLst>
                  <a:outerShdw blurRad="11684" dist="23368" dir="2700000" rotWithShape="0">
                    <a:srgbClr val="000000"/>
                  </a:outerShdw>
                </a:effectLst>
                <a:latin typeface="Book Antiqua"/>
                <a:ea typeface="Book Antiqua"/>
                <a:cs typeface="Book Antiqua"/>
                <a:sym typeface="Book Antiqua"/>
              </a:rPr>
              <a:t>.</a:t>
            </a:r>
            <a:endParaRPr lang="en-US" sz="4232" dirty="0" smtClean="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731849" lvl="0" indent="-707021" defTabSz="841247">
              <a:lnSpc>
                <a:spcPct val="125000"/>
              </a:lnSpc>
              <a:spcBef>
                <a:spcPts val="500"/>
              </a:spcBef>
              <a:buSzPct val="60000"/>
              <a:buFont typeface="Book Antiqua"/>
              <a:buAutoNum type="arabicPeriod"/>
              <a:defRPr sz="1800">
                <a:solidFill>
                  <a:srgbClr val="000000"/>
                </a:solidFill>
              </a:defRPr>
            </a:pPr>
            <a:endParaRPr sz="4232" dirty="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731849" lvl="0" indent="-707021" defTabSz="841247">
              <a:lnSpc>
                <a:spcPct val="125000"/>
              </a:lnSpc>
              <a:spcBef>
                <a:spcPts val="500"/>
              </a:spcBef>
              <a:buSzPct val="60000"/>
              <a:buFont typeface="Book Antiqua"/>
              <a:buAutoNum type="arabicPeriod" startAt="2"/>
              <a:defRPr sz="1800">
                <a:solidFill>
                  <a:srgbClr val="000000"/>
                </a:solidFill>
              </a:defRPr>
            </a:pPr>
            <a:r>
              <a:rPr sz="4232" dirty="0">
                <a:solidFill>
                  <a:srgbClr val="FFFFFF"/>
                </a:solidFill>
                <a:effectLst>
                  <a:outerShdw blurRad="11684" dist="23368" dir="2700000" rotWithShape="0">
                    <a:srgbClr val="000000"/>
                  </a:outerShdw>
                </a:effectLst>
                <a:latin typeface="Book Antiqua"/>
                <a:ea typeface="Book Antiqua"/>
                <a:cs typeface="Book Antiqua"/>
                <a:sym typeface="Book Antiqua"/>
              </a:rPr>
              <a:t>Discuss multimodal management</a:t>
            </a:r>
            <a:r>
              <a:rPr sz="4232" dirty="0" smtClean="0">
                <a:solidFill>
                  <a:srgbClr val="FFFFFF"/>
                </a:solidFill>
                <a:effectLst>
                  <a:outerShdw blurRad="11684" dist="23368" dir="2700000" rotWithShape="0">
                    <a:srgbClr val="000000"/>
                  </a:outerShdw>
                </a:effectLst>
                <a:latin typeface="Book Antiqua"/>
                <a:ea typeface="Book Antiqua"/>
                <a:cs typeface="Book Antiqua"/>
                <a:sym typeface="Book Antiqua"/>
              </a:rPr>
              <a:t>.</a:t>
            </a:r>
            <a:endParaRPr lang="en-US" sz="4232" dirty="0" smtClean="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731849" lvl="0" indent="-707021" defTabSz="841247">
              <a:lnSpc>
                <a:spcPct val="125000"/>
              </a:lnSpc>
              <a:spcBef>
                <a:spcPts val="500"/>
              </a:spcBef>
              <a:buSzPct val="60000"/>
              <a:buFont typeface="Book Antiqua"/>
              <a:buAutoNum type="arabicPeriod" startAt="2"/>
              <a:defRPr sz="1800">
                <a:solidFill>
                  <a:srgbClr val="000000"/>
                </a:solidFill>
              </a:defRPr>
            </a:pPr>
            <a:endParaRPr sz="4232" dirty="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731849" lvl="0" indent="-707021" defTabSz="841247">
              <a:lnSpc>
                <a:spcPct val="125000"/>
              </a:lnSpc>
              <a:spcBef>
                <a:spcPts val="500"/>
              </a:spcBef>
              <a:buSzPct val="60000"/>
              <a:buFont typeface="Book Antiqua"/>
              <a:buAutoNum type="arabicPeriod" startAt="2"/>
              <a:defRPr sz="1800">
                <a:solidFill>
                  <a:srgbClr val="000000"/>
                </a:solidFill>
              </a:defRPr>
            </a:pPr>
            <a:r>
              <a:rPr sz="4232" dirty="0">
                <a:solidFill>
                  <a:srgbClr val="FFFFFF"/>
                </a:solidFill>
                <a:effectLst>
                  <a:outerShdw blurRad="11684" dist="23368" dir="2700000" rotWithShape="0">
                    <a:srgbClr val="000000"/>
                  </a:outerShdw>
                </a:effectLst>
                <a:latin typeface="Book Antiqua"/>
                <a:ea typeface="Book Antiqua"/>
                <a:cs typeface="Book Antiqua"/>
                <a:sym typeface="Book Antiqua"/>
              </a:rPr>
              <a:t>Experience role playing and problem solving through complex pain management case studies.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xfrm>
            <a:off x="165961" y="203201"/>
            <a:ext cx="12672877" cy="1396999"/>
          </a:xfrm>
          <a:prstGeom prst="rect">
            <a:avLst/>
          </a:prstGeom>
        </p:spPr>
        <p:txBody>
          <a:bodyPr/>
          <a:lstStyle/>
          <a:p>
            <a:pPr lvl="0">
              <a:defRPr sz="1800">
                <a:solidFill>
                  <a:srgbClr val="000000"/>
                </a:solidFill>
              </a:defRPr>
            </a:pPr>
            <a:r>
              <a:rPr sz="7200" dirty="0">
                <a:solidFill>
                  <a:srgbClr val="FFFFFF"/>
                </a:solidFill>
              </a:rPr>
              <a:t>Antidepressants</a:t>
            </a:r>
          </a:p>
        </p:txBody>
      </p:sp>
      <p:sp>
        <p:nvSpPr>
          <p:cNvPr id="411" name="Shape 411"/>
          <p:cNvSpPr>
            <a:spLocks noGrp="1"/>
          </p:cNvSpPr>
          <p:nvPr>
            <p:ph type="body" idx="1"/>
          </p:nvPr>
        </p:nvSpPr>
        <p:spPr>
          <a:xfrm>
            <a:off x="254001" y="1733088"/>
            <a:ext cx="12420600" cy="7697213"/>
          </a:xfrm>
          <a:prstGeom prst="rect">
            <a:avLst/>
          </a:prstGeom>
        </p:spPr>
        <p:txBody>
          <a:bodyPr/>
          <a:lstStyle/>
          <a:p>
            <a:pPr marL="0" lvl="0" indent="0" defTabSz="914400">
              <a:spcBef>
                <a:spcPts val="0"/>
              </a:spcBef>
              <a:buSzTx/>
              <a:buNone/>
              <a:defRPr sz="1800">
                <a:solidFill>
                  <a:srgbClr val="000000"/>
                </a:solidFill>
              </a:defRPr>
            </a:pPr>
            <a:r>
              <a:rPr sz="2800" b="1" u="sng" dirty="0">
                <a:solidFill>
                  <a:srgbClr val="FFFFFF"/>
                </a:solidFill>
                <a:ea typeface="Palatino Linotype"/>
                <a:cs typeface="Palatino Linotype"/>
                <a:sym typeface="Palatino Linotype"/>
              </a:rPr>
              <a:t>TCA’s</a:t>
            </a:r>
            <a:r>
              <a:rPr sz="2800" b="1" dirty="0">
                <a:solidFill>
                  <a:srgbClr val="FFFFFF"/>
                </a:solidFill>
                <a:ea typeface="Palatino Linotype"/>
                <a:cs typeface="Palatino Linotype"/>
                <a:sym typeface="Palatino Linotype"/>
              </a:rPr>
              <a:t>				</a:t>
            </a:r>
            <a:r>
              <a:rPr lang="en-US" sz="2800" b="1" dirty="0" smtClean="0">
                <a:solidFill>
                  <a:srgbClr val="FFFFFF"/>
                </a:solidFill>
                <a:ea typeface="Palatino Linotype"/>
                <a:cs typeface="Palatino Linotype"/>
                <a:sym typeface="Palatino Linotype"/>
              </a:rPr>
              <a:t> </a:t>
            </a:r>
            <a:r>
              <a:rPr sz="2800" b="1" u="sng" dirty="0" smtClean="0">
                <a:solidFill>
                  <a:srgbClr val="FFFFFF"/>
                </a:solidFill>
                <a:ea typeface="Palatino Linotype"/>
                <a:cs typeface="Palatino Linotype"/>
                <a:sym typeface="Palatino Linotype"/>
              </a:rPr>
              <a:t>SNRI’s</a:t>
            </a:r>
            <a:endParaRPr sz="2800" b="1" u="sng"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2800" dirty="0">
              <a:solidFill>
                <a:srgbClr val="C6E7FC"/>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Sedation			           Nausea</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Constipation			 </a:t>
            </a:r>
            <a:r>
              <a:rPr sz="2800" dirty="0" smtClean="0">
                <a:solidFill>
                  <a:srgbClr val="C6E7FC"/>
                </a:solidFill>
                <a:ea typeface="Palatino Linotype"/>
                <a:cs typeface="Palatino Linotype"/>
                <a:sym typeface="Palatino Linotype"/>
              </a:rPr>
              <a:t>Sedation</a:t>
            </a:r>
            <a:endParaRPr sz="2800" dirty="0">
              <a:solidFill>
                <a:srgbClr val="C6E7FC"/>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Weight Gain			 </a:t>
            </a:r>
            <a:r>
              <a:rPr sz="2800" dirty="0" smtClean="0">
                <a:solidFill>
                  <a:srgbClr val="C6E7FC"/>
                </a:solidFill>
                <a:ea typeface="Palatino Linotype"/>
                <a:cs typeface="Palatino Linotype"/>
                <a:sym typeface="Palatino Linotype"/>
              </a:rPr>
              <a:t>Sexual </a:t>
            </a:r>
            <a:r>
              <a:rPr sz="2800" dirty="0">
                <a:solidFill>
                  <a:srgbClr val="C6E7FC"/>
                </a:solidFill>
                <a:ea typeface="Palatino Linotype"/>
                <a:cs typeface="Palatino Linotype"/>
                <a:sym typeface="Palatino Linotype"/>
              </a:rPr>
              <a:t>Dysfunction</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B/P			           Risk of Serotonin Syndrome</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Dry mouth</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Urinary retention 		 </a:t>
            </a:r>
            <a:r>
              <a:rPr lang="en-US" sz="2800" dirty="0" smtClean="0">
                <a:solidFill>
                  <a:srgbClr val="C6E7FC"/>
                </a:solidFill>
                <a:ea typeface="Palatino Linotype"/>
                <a:cs typeface="Palatino Linotype"/>
                <a:sym typeface="Palatino Linotype"/>
              </a:rPr>
              <a:t>	  </a:t>
            </a:r>
            <a:r>
              <a:rPr sz="2800" b="1" u="sng" dirty="0" smtClean="0">
                <a:solidFill>
                  <a:srgbClr val="FFFFFF"/>
                </a:solidFill>
                <a:ea typeface="Palatino Linotype"/>
                <a:cs typeface="Palatino Linotype"/>
                <a:sym typeface="Palatino Linotype"/>
              </a:rPr>
              <a:t>SSRI’s</a:t>
            </a:r>
            <a:endParaRPr sz="2800" b="1" u="sng"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Tachycardia</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Headache </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Nausea	</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Anxiety</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Sexual Dysfunction</a:t>
            </a:r>
          </a:p>
          <a:p>
            <a:pPr marL="0" lvl="0" indent="0" defTabSz="914400">
              <a:spcBef>
                <a:spcPts val="0"/>
              </a:spcBef>
              <a:buSzTx/>
              <a:buNone/>
              <a:defRPr sz="1800">
                <a:solidFill>
                  <a:srgbClr val="000000"/>
                </a:solidFill>
              </a:defRPr>
            </a:pPr>
            <a:r>
              <a:rPr sz="2800" dirty="0">
                <a:solidFill>
                  <a:srgbClr val="C6E7FC"/>
                </a:solidFill>
                <a:ea typeface="Palatino Linotype"/>
                <a:cs typeface="Palatino Linotype"/>
                <a:sym typeface="Palatino Linotype"/>
              </a:rPr>
              <a:t>	         			           Risk of Serotonin Syndrome</a:t>
            </a:r>
            <a:r>
              <a:rPr sz="2400" dirty="0">
                <a:solidFill>
                  <a:srgbClr val="FFFFFF"/>
                </a:solidFill>
                <a:ea typeface="Palatino Linotype"/>
                <a:cs typeface="Palatino Linotype"/>
                <a:sym typeface="Palatino Linotype"/>
              </a:rPr>
              <a:t>	</a:t>
            </a:r>
            <a:r>
              <a:rPr sz="2400" dirty="0">
                <a:solidFill>
                  <a:srgbClr val="FFFFFF"/>
                </a:solidFill>
                <a:latin typeface="Palatino Linotype"/>
                <a:ea typeface="Palatino Linotype"/>
                <a:cs typeface="Palatino Linotype"/>
                <a:sym typeface="Palatino Linotype"/>
              </a:rPr>
              <a:t>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title"/>
          </p:nvPr>
        </p:nvSpPr>
        <p:spPr>
          <a:xfrm>
            <a:off x="1270000" y="203201"/>
            <a:ext cx="10464800" cy="1244600"/>
          </a:xfrm>
          <a:prstGeom prst="rect">
            <a:avLst/>
          </a:prstGeom>
        </p:spPr>
        <p:txBody>
          <a:bodyPr/>
          <a:lstStyle/>
          <a:p>
            <a:pPr lvl="0">
              <a:defRPr sz="1800">
                <a:solidFill>
                  <a:srgbClr val="000000"/>
                </a:solidFill>
              </a:defRPr>
            </a:pPr>
            <a:r>
              <a:rPr sz="7200" dirty="0" err="1">
                <a:solidFill>
                  <a:srgbClr val="FFFFFF"/>
                </a:solidFill>
              </a:rPr>
              <a:t>Antineuropathics</a:t>
            </a:r>
            <a:endParaRPr sz="7200" dirty="0">
              <a:solidFill>
                <a:srgbClr val="FFFFFF"/>
              </a:solidFill>
            </a:endParaRPr>
          </a:p>
        </p:txBody>
      </p:sp>
      <p:sp>
        <p:nvSpPr>
          <p:cNvPr id="414" name="Shape 414"/>
          <p:cNvSpPr>
            <a:spLocks noGrp="1"/>
          </p:cNvSpPr>
          <p:nvPr>
            <p:ph type="body" idx="1"/>
          </p:nvPr>
        </p:nvSpPr>
        <p:spPr>
          <a:xfrm>
            <a:off x="120277" y="1626492"/>
            <a:ext cx="12764244" cy="7517508"/>
          </a:xfrm>
          <a:prstGeom prst="rect">
            <a:avLst/>
          </a:prstGeom>
        </p:spPr>
        <p:txBody>
          <a:bodyPr/>
          <a:lstStyle/>
          <a:p>
            <a:pPr marL="255587" lvl="0" indent="-238125" algn="ctr" defTabSz="914400">
              <a:spcBef>
                <a:spcPts val="600"/>
              </a:spcBef>
              <a:buSzTx/>
              <a:buFont typeface="Helvetica"/>
              <a:buNone/>
              <a:defRPr sz="1800">
                <a:solidFill>
                  <a:srgbClr val="000000"/>
                </a:solidFill>
              </a:defRPr>
            </a:pPr>
            <a:r>
              <a:rPr sz="3800" u="sng" dirty="0">
                <a:solidFill>
                  <a:srgbClr val="FFFFFF"/>
                </a:solidFill>
                <a:ea typeface="Book Antiqua"/>
                <a:cs typeface="Book Antiqua"/>
                <a:sym typeface="Book Antiqua"/>
              </a:rPr>
              <a:t>Anticonvulsants, </a:t>
            </a:r>
            <a:r>
              <a:rPr sz="3800" u="sng" dirty="0" err="1">
                <a:solidFill>
                  <a:srgbClr val="FFFFFF"/>
                </a:solidFill>
                <a:ea typeface="Book Antiqua"/>
                <a:cs typeface="Book Antiqua"/>
                <a:sym typeface="Book Antiqua"/>
              </a:rPr>
              <a:t>Antiarrhythmics</a:t>
            </a:r>
            <a:r>
              <a:rPr sz="3800" u="sng" dirty="0">
                <a:solidFill>
                  <a:srgbClr val="FFFFFF"/>
                </a:solidFill>
                <a:ea typeface="Book Antiqua"/>
                <a:cs typeface="Book Antiqua"/>
                <a:sym typeface="Book Antiqua"/>
              </a:rPr>
              <a:t>, NMDA Inhibitors</a:t>
            </a:r>
          </a:p>
          <a:p>
            <a:pPr marL="255587" lvl="0" indent="-238125" defTabSz="914400">
              <a:spcBef>
                <a:spcPts val="600"/>
              </a:spcBef>
              <a:buSzTx/>
              <a:buFont typeface="Helvetica"/>
              <a:buNone/>
              <a:defRPr sz="1800">
                <a:solidFill>
                  <a:srgbClr val="000000"/>
                </a:solidFill>
              </a:defRPr>
            </a:pPr>
            <a:endParaRPr sz="2800" dirty="0">
              <a:solidFill>
                <a:srgbClr val="FFFFFF"/>
              </a:solidFill>
              <a:ea typeface="Book Antiqua"/>
              <a:cs typeface="Book Antiqua"/>
              <a:sym typeface="Book Antiqua"/>
            </a:endParaRPr>
          </a:p>
          <a:p>
            <a:pPr marL="255587" lvl="0" indent="-238125" defTabSz="914400">
              <a:spcBef>
                <a:spcPts val="400"/>
              </a:spcBef>
              <a:buSzTx/>
              <a:buFont typeface="Helvetica"/>
              <a:buNone/>
              <a:defRPr sz="1800">
                <a:solidFill>
                  <a:srgbClr val="000000"/>
                </a:solidFill>
              </a:defRPr>
            </a:pPr>
            <a:r>
              <a:rPr sz="2800" dirty="0">
                <a:solidFill>
                  <a:srgbClr val="FFFFFF"/>
                </a:solidFill>
                <a:ea typeface="Book Antiqua"/>
                <a:cs typeface="Book Antiqua"/>
                <a:sym typeface="Book Antiqua"/>
              </a:rPr>
              <a:t>First line agents for neuropathic pain</a:t>
            </a:r>
          </a:p>
          <a:p>
            <a:pPr marL="255587" lvl="0" indent="-238125" defTabSz="914400">
              <a:spcBef>
                <a:spcPts val="600"/>
              </a:spcBef>
              <a:buSzTx/>
              <a:buFont typeface="Helvetica"/>
              <a:buNone/>
              <a:defRPr sz="1800">
                <a:solidFill>
                  <a:srgbClr val="000000"/>
                </a:solidFill>
              </a:defRPr>
            </a:pPr>
            <a:endParaRPr sz="2800" dirty="0">
              <a:solidFill>
                <a:srgbClr val="FFFFFF"/>
              </a:solidFill>
              <a:ea typeface="Book Antiqua"/>
              <a:cs typeface="Book Antiqua"/>
              <a:sym typeface="Book Antiqua"/>
            </a:endParaRPr>
          </a:p>
          <a:p>
            <a:pPr marL="255587" lvl="0" indent="-238125" defTabSz="914400">
              <a:spcBef>
                <a:spcPts val="400"/>
              </a:spcBef>
              <a:buSzTx/>
              <a:buFont typeface="Helvetica"/>
              <a:buNone/>
              <a:defRPr sz="1800">
                <a:solidFill>
                  <a:srgbClr val="000000"/>
                </a:solidFill>
              </a:defRPr>
            </a:pPr>
            <a:r>
              <a:rPr sz="2800" dirty="0">
                <a:solidFill>
                  <a:srgbClr val="FFFFFF"/>
                </a:solidFill>
                <a:ea typeface="Book Antiqua"/>
                <a:cs typeface="Book Antiqua"/>
                <a:sym typeface="Book Antiqua"/>
              </a:rPr>
              <a:t>Dosing:  start low, go slow</a:t>
            </a:r>
          </a:p>
          <a:p>
            <a:pPr marL="255587" lvl="0" indent="-238125" defTabSz="914400">
              <a:spcBef>
                <a:spcPts val="600"/>
              </a:spcBef>
              <a:buSzTx/>
              <a:buFont typeface="Helvetica"/>
              <a:buNone/>
              <a:defRPr sz="1800">
                <a:solidFill>
                  <a:srgbClr val="000000"/>
                </a:solidFill>
              </a:defRPr>
            </a:pPr>
            <a:endParaRPr sz="2800" dirty="0">
              <a:solidFill>
                <a:srgbClr val="FFFFFF"/>
              </a:solidFill>
              <a:ea typeface="Book Antiqua"/>
              <a:cs typeface="Book Antiqua"/>
              <a:sym typeface="Book Antiqua"/>
            </a:endParaRPr>
          </a:p>
          <a:p>
            <a:pPr marL="255587" lvl="0" indent="-238125" defTabSz="914400">
              <a:spcBef>
                <a:spcPts val="400"/>
              </a:spcBef>
              <a:buSzTx/>
              <a:buFont typeface="Helvetica"/>
              <a:buNone/>
              <a:defRPr sz="1800">
                <a:solidFill>
                  <a:srgbClr val="000000"/>
                </a:solidFill>
              </a:defRPr>
            </a:pPr>
            <a:r>
              <a:rPr sz="2800" dirty="0">
                <a:solidFill>
                  <a:srgbClr val="FFFFFF"/>
                </a:solidFill>
                <a:ea typeface="Book Antiqua"/>
                <a:cs typeface="Book Antiqua"/>
                <a:sym typeface="Book Antiqua"/>
              </a:rPr>
              <a:t>Baseline liver &amp; kidney </a:t>
            </a:r>
            <a:r>
              <a:rPr sz="2800" dirty="0" err="1">
                <a:solidFill>
                  <a:srgbClr val="FFFFFF"/>
                </a:solidFill>
                <a:ea typeface="Book Antiqua"/>
                <a:cs typeface="Book Antiqua"/>
                <a:sym typeface="Book Antiqua"/>
              </a:rPr>
              <a:t>fxn</a:t>
            </a:r>
            <a:r>
              <a:rPr sz="2800" dirty="0">
                <a:solidFill>
                  <a:srgbClr val="FFFFFF"/>
                </a:solidFill>
                <a:ea typeface="Book Antiqua"/>
                <a:cs typeface="Book Antiqua"/>
                <a:sym typeface="Book Antiqua"/>
              </a:rPr>
              <a:t>, CBC, EKG?</a:t>
            </a:r>
          </a:p>
          <a:p>
            <a:pPr marL="255587" lvl="0" indent="-238125" defTabSz="914400">
              <a:spcBef>
                <a:spcPts val="600"/>
              </a:spcBef>
              <a:buSzTx/>
              <a:buFont typeface="Helvetica"/>
              <a:buNone/>
              <a:defRPr sz="1800">
                <a:solidFill>
                  <a:srgbClr val="000000"/>
                </a:solidFill>
              </a:defRPr>
            </a:pPr>
            <a:endParaRPr sz="2800" dirty="0">
              <a:solidFill>
                <a:srgbClr val="FFFFFF"/>
              </a:solidFill>
              <a:ea typeface="Book Antiqua"/>
              <a:cs typeface="Book Antiqua"/>
              <a:sym typeface="Book Antiqua"/>
            </a:endParaRPr>
          </a:p>
          <a:p>
            <a:pPr marL="255587" lvl="0" indent="-238125" defTabSz="914400">
              <a:spcBef>
                <a:spcPts val="400"/>
              </a:spcBef>
              <a:buSzTx/>
              <a:buFont typeface="Helvetica"/>
              <a:buNone/>
              <a:defRPr sz="1800">
                <a:solidFill>
                  <a:srgbClr val="000000"/>
                </a:solidFill>
              </a:defRPr>
            </a:pPr>
            <a:r>
              <a:rPr sz="2800" dirty="0">
                <a:solidFill>
                  <a:srgbClr val="FFFFFF"/>
                </a:solidFill>
                <a:ea typeface="Book Antiqua"/>
                <a:cs typeface="Book Antiqua"/>
                <a:sym typeface="Book Antiqua"/>
              </a:rPr>
              <a:t>Treat to clinical effect, SE’s</a:t>
            </a:r>
          </a:p>
          <a:p>
            <a:pPr marL="255587" lvl="0" indent="-238125" defTabSz="914400">
              <a:spcBef>
                <a:spcPts val="600"/>
              </a:spcBef>
              <a:buSzTx/>
              <a:buFont typeface="Helvetica"/>
              <a:buNone/>
              <a:defRPr sz="1800">
                <a:solidFill>
                  <a:srgbClr val="000000"/>
                </a:solidFill>
              </a:defRPr>
            </a:pPr>
            <a:endParaRPr sz="2800" dirty="0">
              <a:solidFill>
                <a:srgbClr val="FFFFFF"/>
              </a:solidFill>
              <a:ea typeface="Book Antiqua"/>
              <a:cs typeface="Book Antiqua"/>
              <a:sym typeface="Book Antiqua"/>
            </a:endParaRPr>
          </a:p>
          <a:p>
            <a:pPr marL="255587" lvl="0" indent="-238125" defTabSz="914400">
              <a:spcBef>
                <a:spcPts val="400"/>
              </a:spcBef>
              <a:buSzTx/>
              <a:buFont typeface="Helvetica"/>
              <a:buNone/>
              <a:defRPr sz="1800">
                <a:solidFill>
                  <a:srgbClr val="000000"/>
                </a:solidFill>
              </a:defRPr>
            </a:pPr>
            <a:r>
              <a:rPr sz="2800" dirty="0">
                <a:solidFill>
                  <a:srgbClr val="FFFFFF"/>
                </a:solidFill>
                <a:ea typeface="Book Antiqua"/>
                <a:cs typeface="Book Antiqua"/>
                <a:sym typeface="Book Antiqua"/>
              </a:rPr>
              <a:t>Do not abruptly stop, taper off</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p:cNvSpPr>
          <p:nvPr>
            <p:ph type="title"/>
          </p:nvPr>
        </p:nvSpPr>
        <p:spPr>
          <a:xfrm>
            <a:off x="1270000" y="203200"/>
            <a:ext cx="10464800" cy="1314138"/>
          </a:xfrm>
          <a:prstGeom prst="rect">
            <a:avLst/>
          </a:prstGeom>
        </p:spPr>
        <p:txBody>
          <a:bodyPr/>
          <a:lstStyle/>
          <a:p>
            <a:pPr lvl="0">
              <a:defRPr sz="1800">
                <a:solidFill>
                  <a:srgbClr val="000000"/>
                </a:solidFill>
              </a:defRPr>
            </a:pPr>
            <a:r>
              <a:rPr sz="7200" dirty="0" err="1">
                <a:solidFill>
                  <a:srgbClr val="FFFFFF"/>
                </a:solidFill>
              </a:rPr>
              <a:t>Antineuropathics</a:t>
            </a:r>
            <a:endParaRPr sz="7200" dirty="0">
              <a:solidFill>
                <a:srgbClr val="FFFFFF"/>
              </a:solidFill>
            </a:endParaRPr>
          </a:p>
        </p:txBody>
      </p:sp>
      <p:sp>
        <p:nvSpPr>
          <p:cNvPr id="418" name="Shape 418"/>
          <p:cNvSpPr>
            <a:spLocks noGrp="1"/>
          </p:cNvSpPr>
          <p:nvPr>
            <p:ph type="body" idx="1"/>
          </p:nvPr>
        </p:nvSpPr>
        <p:spPr>
          <a:xfrm>
            <a:off x="482600" y="1828800"/>
            <a:ext cx="12264868" cy="7583000"/>
          </a:xfrm>
          <a:prstGeom prst="rect">
            <a:avLst/>
          </a:prstGeom>
        </p:spPr>
        <p:txBody>
          <a:bodyPr/>
          <a:lstStyle/>
          <a:p>
            <a:pPr marL="0" lvl="0" indent="0" defTabSz="914400">
              <a:lnSpc>
                <a:spcPct val="80000"/>
              </a:lnSpc>
              <a:spcBef>
                <a:spcPts val="600"/>
              </a:spcBef>
              <a:buSzTx/>
              <a:buFont typeface="Helvetica"/>
              <a:buNone/>
              <a:defRPr sz="1800">
                <a:solidFill>
                  <a:srgbClr val="000000"/>
                </a:solidFill>
              </a:defRPr>
            </a:pPr>
            <a:endParaRPr sz="2800" u="sng" dirty="0">
              <a:solidFill>
                <a:srgbClr val="FFFFFF"/>
              </a:solidFill>
              <a:effectLst>
                <a:outerShdw blurRad="12700" dist="25400" dir="2700000" rotWithShape="0">
                  <a:srgbClr val="000000"/>
                </a:outerShdw>
              </a:effectLst>
              <a:latin typeface="Times New Roman"/>
              <a:ea typeface="Times New Roman"/>
              <a:cs typeface="Times New Roman"/>
              <a:sym typeface="Times New Roman"/>
            </a:endParaRPr>
          </a:p>
          <a:p>
            <a:pPr marL="0" lvl="0" indent="0" defTabSz="914400">
              <a:lnSpc>
                <a:spcPct val="80000"/>
              </a:lnSpc>
              <a:spcBef>
                <a:spcPts val="600"/>
              </a:spcBef>
              <a:buClr>
                <a:srgbClr val="F9F9F9"/>
              </a:buClr>
              <a:buSzPct val="65000"/>
              <a:buFont typeface="Helvetica"/>
              <a:buChar char="•"/>
              <a:defRPr sz="1800">
                <a:solidFill>
                  <a:srgbClr val="000000"/>
                </a:solidFill>
              </a:defRPr>
            </a:pPr>
            <a:r>
              <a:rPr sz="3200" dirty="0">
                <a:solidFill>
                  <a:srgbClr val="FFFFFF"/>
                </a:solidFill>
                <a:ea typeface="Times New Roman"/>
                <a:cs typeface="Times New Roman"/>
                <a:sym typeface="Times New Roman"/>
              </a:rPr>
              <a:t>Site of action peripheral/central</a:t>
            </a:r>
          </a:p>
          <a:p>
            <a:pPr marL="0" lvl="0" indent="0" defTabSz="914400">
              <a:lnSpc>
                <a:spcPct val="80000"/>
              </a:lnSpc>
              <a:spcBef>
                <a:spcPts val="600"/>
              </a:spcBef>
              <a:buClr>
                <a:srgbClr val="F9F9F9"/>
              </a:buClr>
              <a:buSzPct val="65000"/>
              <a:buFont typeface="Helvetica"/>
              <a:buChar char="•"/>
              <a:defRPr sz="1800">
                <a:solidFill>
                  <a:srgbClr val="000000"/>
                </a:solidFill>
              </a:defRPr>
            </a:pPr>
            <a:endParaRPr sz="3200" dirty="0">
              <a:solidFill>
                <a:srgbClr val="FFFFFF"/>
              </a:solidFill>
              <a:ea typeface="Times New Roman"/>
              <a:cs typeface="Times New Roman"/>
              <a:sym typeface="Times New Roman"/>
            </a:endParaRPr>
          </a:p>
          <a:p>
            <a:pPr marL="0" lvl="0" indent="0" defTabSz="914400">
              <a:lnSpc>
                <a:spcPct val="80000"/>
              </a:lnSpc>
              <a:spcBef>
                <a:spcPts val="600"/>
              </a:spcBef>
              <a:buClr>
                <a:srgbClr val="F9F9F9"/>
              </a:buClr>
              <a:buSzPct val="65000"/>
              <a:buFont typeface="Helvetica"/>
              <a:buChar char="•"/>
              <a:defRPr sz="1800">
                <a:solidFill>
                  <a:srgbClr val="000000"/>
                </a:solidFill>
              </a:defRPr>
            </a:pPr>
            <a:r>
              <a:rPr sz="3200" dirty="0">
                <a:solidFill>
                  <a:srgbClr val="FFFFFF"/>
                </a:solidFill>
                <a:ea typeface="Times New Roman"/>
                <a:cs typeface="Times New Roman"/>
                <a:sym typeface="Times New Roman"/>
              </a:rPr>
              <a:t>Slows down nerve impulses in “overly-excited” </a:t>
            </a:r>
          </a:p>
          <a:p>
            <a:pPr marL="0" lvl="0" indent="0" defTabSz="914400">
              <a:lnSpc>
                <a:spcPct val="80000"/>
              </a:lnSpc>
              <a:spcBef>
                <a:spcPts val="600"/>
              </a:spcBef>
              <a:buClr>
                <a:srgbClr val="F9F9F9"/>
              </a:buClr>
              <a:buSzPct val="65000"/>
              <a:buFont typeface="Helvetica"/>
              <a:buChar char="•"/>
              <a:defRPr sz="1800">
                <a:solidFill>
                  <a:srgbClr val="000000"/>
                </a:solidFill>
              </a:defRPr>
            </a:pPr>
            <a:endParaRPr sz="3200" dirty="0">
              <a:solidFill>
                <a:srgbClr val="FFFFFF"/>
              </a:solidFill>
              <a:ea typeface="Times New Roman"/>
              <a:cs typeface="Times New Roman"/>
              <a:sym typeface="Times New Roman"/>
            </a:endParaRPr>
          </a:p>
          <a:p>
            <a:pPr marL="0" lvl="0" indent="0" defTabSz="914400">
              <a:lnSpc>
                <a:spcPct val="80000"/>
              </a:lnSpc>
              <a:spcBef>
                <a:spcPts val="600"/>
              </a:spcBef>
              <a:buClr>
                <a:srgbClr val="F9F9F9"/>
              </a:buClr>
              <a:buSzPct val="65000"/>
              <a:buFont typeface="Helvetica"/>
              <a:buChar char="•"/>
              <a:defRPr sz="1800">
                <a:solidFill>
                  <a:srgbClr val="000000"/>
                </a:solidFill>
              </a:defRPr>
            </a:pPr>
            <a:r>
              <a:rPr sz="3200" dirty="0">
                <a:solidFill>
                  <a:srgbClr val="FFFFFF"/>
                </a:solidFill>
                <a:ea typeface="Times New Roman"/>
                <a:cs typeface="Times New Roman"/>
                <a:sym typeface="Times New Roman"/>
              </a:rPr>
              <a:t>Sodium/calcium channel modulators</a:t>
            </a:r>
          </a:p>
          <a:p>
            <a:pPr marL="0" lvl="0" indent="0" defTabSz="914400">
              <a:lnSpc>
                <a:spcPct val="80000"/>
              </a:lnSpc>
              <a:spcBef>
                <a:spcPts val="600"/>
              </a:spcBef>
              <a:buClr>
                <a:srgbClr val="F9F9F9"/>
              </a:buClr>
              <a:buSzPct val="65000"/>
              <a:buFont typeface="Helvetica"/>
              <a:buChar char="•"/>
              <a:defRPr sz="1800">
                <a:solidFill>
                  <a:srgbClr val="000000"/>
                </a:solidFill>
              </a:defRPr>
            </a:pPr>
            <a:endParaRPr sz="3200" dirty="0">
              <a:solidFill>
                <a:srgbClr val="FFFFFF"/>
              </a:solidFill>
              <a:ea typeface="Times New Roman"/>
              <a:cs typeface="Times New Roman"/>
              <a:sym typeface="Times New Roman"/>
            </a:endParaRPr>
          </a:p>
          <a:p>
            <a:pPr marL="0" lvl="0" indent="0" defTabSz="914400">
              <a:lnSpc>
                <a:spcPct val="80000"/>
              </a:lnSpc>
              <a:spcBef>
                <a:spcPts val="600"/>
              </a:spcBef>
              <a:buClr>
                <a:srgbClr val="F9F9F9"/>
              </a:buClr>
              <a:buSzPct val="65000"/>
              <a:buFont typeface="Helvetica"/>
              <a:buChar char="•"/>
              <a:defRPr sz="1800">
                <a:solidFill>
                  <a:srgbClr val="000000"/>
                </a:solidFill>
              </a:defRPr>
            </a:pPr>
            <a:r>
              <a:rPr sz="3200" dirty="0">
                <a:solidFill>
                  <a:srgbClr val="FFFFFF"/>
                </a:solidFill>
                <a:ea typeface="Times New Roman"/>
                <a:cs typeface="Times New Roman"/>
                <a:sym typeface="Times New Roman"/>
              </a:rPr>
              <a:t>Modulates GABA (gamma-</a:t>
            </a:r>
            <a:r>
              <a:rPr sz="3200" dirty="0" err="1">
                <a:solidFill>
                  <a:srgbClr val="FFFFFF"/>
                </a:solidFill>
                <a:ea typeface="Times New Roman"/>
                <a:cs typeface="Times New Roman"/>
                <a:sym typeface="Times New Roman"/>
              </a:rPr>
              <a:t>aminobutyric</a:t>
            </a:r>
            <a:r>
              <a:rPr sz="3200" dirty="0">
                <a:solidFill>
                  <a:srgbClr val="FFFFFF"/>
                </a:solidFill>
                <a:ea typeface="Times New Roman"/>
                <a:cs typeface="Times New Roman"/>
                <a:sym typeface="Times New Roman"/>
              </a:rPr>
              <a:t> acid)</a:t>
            </a:r>
          </a:p>
          <a:p>
            <a:pPr marL="0" lvl="0" indent="0" defTabSz="914400">
              <a:lnSpc>
                <a:spcPct val="80000"/>
              </a:lnSpc>
              <a:spcBef>
                <a:spcPts val="600"/>
              </a:spcBef>
              <a:buClr>
                <a:srgbClr val="F9F9F9"/>
              </a:buClr>
              <a:buSzPct val="65000"/>
              <a:buFont typeface="Helvetica"/>
              <a:buChar char="•"/>
              <a:defRPr sz="1800">
                <a:solidFill>
                  <a:srgbClr val="000000"/>
                </a:solidFill>
              </a:defRPr>
            </a:pPr>
            <a:endParaRPr sz="3200" dirty="0">
              <a:solidFill>
                <a:srgbClr val="FFFFFF"/>
              </a:solidFill>
              <a:ea typeface="Times New Roman"/>
              <a:cs typeface="Times New Roman"/>
              <a:sym typeface="Times New Roman"/>
            </a:endParaRPr>
          </a:p>
          <a:p>
            <a:pPr marL="0" lvl="0" indent="0" defTabSz="914400">
              <a:lnSpc>
                <a:spcPct val="80000"/>
              </a:lnSpc>
              <a:spcBef>
                <a:spcPts val="600"/>
              </a:spcBef>
              <a:buClr>
                <a:srgbClr val="F9F9F9"/>
              </a:buClr>
              <a:buSzPct val="65000"/>
              <a:buFont typeface="Helvetica"/>
              <a:buChar char="•"/>
              <a:defRPr sz="1800">
                <a:solidFill>
                  <a:srgbClr val="000000"/>
                </a:solidFill>
              </a:defRPr>
            </a:pPr>
            <a:r>
              <a:rPr sz="3200" dirty="0">
                <a:solidFill>
                  <a:srgbClr val="FFFFFF"/>
                </a:solidFill>
                <a:ea typeface="Times New Roman"/>
                <a:cs typeface="Times New Roman"/>
                <a:sym typeface="Times New Roman"/>
              </a:rPr>
              <a:t>Inhibits NMDA (N-methyl-D-aspartate) receptors in the </a:t>
            </a:r>
            <a:r>
              <a:rPr lang="en-US" sz="3200" dirty="0" smtClean="0">
                <a:solidFill>
                  <a:srgbClr val="FFFFFF"/>
                </a:solidFill>
                <a:ea typeface="Times New Roman"/>
                <a:cs typeface="Times New Roman"/>
                <a:sym typeface="Times New Roman"/>
              </a:rPr>
              <a:t>b</a:t>
            </a:r>
            <a:r>
              <a:rPr sz="3200" dirty="0" smtClean="0">
                <a:solidFill>
                  <a:srgbClr val="FFFFFF"/>
                </a:solidFill>
                <a:ea typeface="Times New Roman"/>
                <a:cs typeface="Times New Roman"/>
                <a:sym typeface="Times New Roman"/>
              </a:rPr>
              <a:t>rain</a:t>
            </a:r>
            <a:r>
              <a:rPr sz="3200" dirty="0">
                <a:solidFill>
                  <a:srgbClr val="FFFFFF"/>
                </a:solidFill>
                <a:ea typeface="Times New Roman"/>
                <a:cs typeface="Times New Roman"/>
                <a:sym typeface="Times New Roman"/>
              </a:rPr>
              <a:t>.</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p:nvPr>
        </p:nvSpPr>
        <p:spPr>
          <a:xfrm>
            <a:off x="1270000" y="203199"/>
            <a:ext cx="10464800" cy="1244601"/>
          </a:xfrm>
          <a:prstGeom prst="rect">
            <a:avLst/>
          </a:prstGeom>
        </p:spPr>
        <p:txBody>
          <a:bodyPr/>
          <a:lstStyle/>
          <a:p>
            <a:pPr lvl="0">
              <a:defRPr sz="1800">
                <a:solidFill>
                  <a:srgbClr val="000000"/>
                </a:solidFill>
              </a:defRPr>
            </a:pPr>
            <a:r>
              <a:rPr sz="7200" dirty="0" err="1">
                <a:solidFill>
                  <a:srgbClr val="FFFFFF"/>
                </a:solidFill>
              </a:rPr>
              <a:t>Antineuropathics</a:t>
            </a:r>
            <a:r>
              <a:rPr sz="7200" dirty="0">
                <a:solidFill>
                  <a:srgbClr val="FFFFFF"/>
                </a:solidFill>
              </a:rPr>
              <a:t> </a:t>
            </a:r>
          </a:p>
        </p:txBody>
      </p:sp>
      <p:sp>
        <p:nvSpPr>
          <p:cNvPr id="421" name="Shape 421"/>
          <p:cNvSpPr>
            <a:spLocks noGrp="1"/>
          </p:cNvSpPr>
          <p:nvPr>
            <p:ph type="body" idx="1"/>
          </p:nvPr>
        </p:nvSpPr>
        <p:spPr>
          <a:xfrm>
            <a:off x="330199" y="1215334"/>
            <a:ext cx="12272603" cy="8283494"/>
          </a:xfrm>
          <a:prstGeom prst="rect">
            <a:avLst/>
          </a:prstGeom>
        </p:spPr>
        <p:txBody>
          <a:bodyPr/>
          <a:lstStyle/>
          <a:p>
            <a:pPr marL="0" lvl="0" indent="0" defTabSz="914400">
              <a:spcBef>
                <a:spcPts val="600"/>
              </a:spcBef>
              <a:buClr>
                <a:srgbClr val="F9F9F9"/>
              </a:buClr>
              <a:buSzPct val="65000"/>
              <a:buNone/>
              <a:defRPr sz="1800">
                <a:solidFill>
                  <a:srgbClr val="000000"/>
                </a:solidFill>
              </a:defRPr>
            </a:pPr>
            <a:endParaRPr sz="3800" u="sng"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Sedation</a:t>
            </a: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Weight gain</a:t>
            </a: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Edema</a:t>
            </a: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Cognitive interference</a:t>
            </a: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Dizziness</a:t>
            </a:r>
          </a:p>
          <a:p>
            <a:pPr marL="224366" lvl="0" indent="-462491" defTabSz="914400">
              <a:spcBef>
                <a:spcPts val="600"/>
              </a:spcBef>
              <a:buClr>
                <a:srgbClr val="F9F9F9"/>
              </a:buClr>
              <a:buSzPct val="65000"/>
              <a:buFont typeface="Helvetica"/>
              <a:buChar char="•"/>
              <a:defRPr sz="1800">
                <a:solidFill>
                  <a:srgbClr val="000000"/>
                </a:solidFill>
              </a:defRPr>
            </a:pPr>
            <a:r>
              <a:rPr sz="3800" dirty="0" err="1">
                <a:solidFill>
                  <a:srgbClr val="FFFFFF"/>
                </a:solidFill>
                <a:ea typeface="Book Antiqua"/>
                <a:cs typeface="Book Antiqua"/>
                <a:sym typeface="Book Antiqua"/>
              </a:rPr>
              <a:t>Hyponatremia</a:t>
            </a:r>
            <a:endParaRPr sz="3800" dirty="0">
              <a:solidFill>
                <a:srgbClr val="FFFFFF"/>
              </a:solidFill>
              <a:ea typeface="Book Antiqua"/>
              <a:cs typeface="Book Antiqua"/>
              <a:sym typeface="Book Antiqua"/>
            </a:endParaRPr>
          </a:p>
          <a:p>
            <a:pPr marL="224366" lvl="0" indent="-462491" defTabSz="914400">
              <a:spcBef>
                <a:spcPts val="600"/>
              </a:spcBef>
              <a:buClr>
                <a:srgbClr val="F9F9F9"/>
              </a:buClr>
              <a:buSzPct val="65000"/>
              <a:buFont typeface="Helvetica"/>
              <a:buChar char="•"/>
              <a:defRPr sz="1800">
                <a:solidFill>
                  <a:srgbClr val="000000"/>
                </a:solidFill>
              </a:defRPr>
            </a:pPr>
            <a:r>
              <a:rPr sz="3800" dirty="0">
                <a:solidFill>
                  <a:srgbClr val="FFFFFF"/>
                </a:solidFill>
                <a:ea typeface="Book Antiqua"/>
                <a:cs typeface="Book Antiqua"/>
                <a:sym typeface="Book Antiqua"/>
              </a:rPr>
              <a:t>Drug interactions</a:t>
            </a:r>
          </a:p>
          <a:p>
            <a:pPr marL="175683" lvl="0" indent="-413808" defTabSz="914400">
              <a:spcBef>
                <a:spcPts val="500"/>
              </a:spcBef>
              <a:buClr>
                <a:srgbClr val="F9F9F9"/>
              </a:buClr>
              <a:buSzPct val="65000"/>
              <a:buFont typeface="Helvetica"/>
              <a:buChar char="•"/>
              <a:defRPr sz="1800">
                <a:solidFill>
                  <a:srgbClr val="000000"/>
                </a:solidFill>
              </a:defRPr>
            </a:pPr>
            <a:r>
              <a:rPr sz="3400" dirty="0">
                <a:solidFill>
                  <a:srgbClr val="FFFFFF"/>
                </a:solidFill>
                <a:ea typeface="Book Antiqua"/>
                <a:cs typeface="Book Antiqua"/>
                <a:sym typeface="Book Antiqua"/>
              </a:rPr>
              <a:t>Severe: </a:t>
            </a:r>
            <a:r>
              <a:rPr sz="3400" dirty="0" err="1">
                <a:solidFill>
                  <a:srgbClr val="FFFFFF"/>
                </a:solidFill>
                <a:ea typeface="Book Antiqua"/>
                <a:cs typeface="Book Antiqua"/>
                <a:sym typeface="Book Antiqua"/>
              </a:rPr>
              <a:t>stevens</a:t>
            </a:r>
            <a:r>
              <a:rPr sz="3400" dirty="0">
                <a:solidFill>
                  <a:srgbClr val="FFFFFF"/>
                </a:solidFill>
                <a:ea typeface="Book Antiqua"/>
                <a:cs typeface="Book Antiqua"/>
                <a:sym typeface="Book Antiqua"/>
              </a:rPr>
              <a:t> </a:t>
            </a:r>
            <a:r>
              <a:rPr sz="3400" dirty="0" err="1">
                <a:solidFill>
                  <a:srgbClr val="FFFFFF"/>
                </a:solidFill>
                <a:ea typeface="Book Antiqua"/>
                <a:cs typeface="Book Antiqua"/>
                <a:sym typeface="Book Antiqua"/>
              </a:rPr>
              <a:t>johnson</a:t>
            </a:r>
            <a:r>
              <a:rPr sz="3400" dirty="0">
                <a:solidFill>
                  <a:srgbClr val="FFFFFF"/>
                </a:solidFill>
                <a:ea typeface="Book Antiqua"/>
                <a:cs typeface="Book Antiqua"/>
                <a:sym typeface="Book Antiqua"/>
              </a:rPr>
              <a:t> syndrome, leukopenia, aplastic </a:t>
            </a:r>
            <a:r>
              <a:rPr lang="en-US" sz="3400" dirty="0" smtClean="0">
                <a:solidFill>
                  <a:srgbClr val="FFFFFF"/>
                </a:solidFill>
                <a:ea typeface="Book Antiqua"/>
                <a:cs typeface="Book Antiqua"/>
                <a:sym typeface="Book Antiqua"/>
              </a:rPr>
              <a:t>     	</a:t>
            </a:r>
            <a:r>
              <a:rPr sz="3400" dirty="0" smtClean="0">
                <a:solidFill>
                  <a:srgbClr val="FFFFFF"/>
                </a:solidFill>
                <a:ea typeface="Book Antiqua"/>
                <a:cs typeface="Book Antiqua"/>
                <a:sym typeface="Book Antiqua"/>
              </a:rPr>
              <a:t>anemia</a:t>
            </a:r>
            <a:r>
              <a:rPr lang="en-US" sz="3400" dirty="0" smtClean="0">
                <a:solidFill>
                  <a:srgbClr val="FFFFFF"/>
                </a:solidFill>
                <a:ea typeface="Book Antiqua"/>
                <a:cs typeface="Book Antiqua"/>
                <a:sym typeface="Book Antiqua"/>
              </a:rPr>
              <a:t>.</a:t>
            </a:r>
            <a:endParaRPr sz="3400" dirty="0">
              <a:solidFill>
                <a:srgbClr val="FFFFFF"/>
              </a:solidFill>
              <a:ea typeface="Book Antiqua"/>
              <a:cs typeface="Book Antiqua"/>
              <a:sym typeface="Book Antiqua"/>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analgesic dosing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9222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1270000" y="203199"/>
            <a:ext cx="10464800" cy="1504491"/>
          </a:xfrm>
          <a:prstGeom prst="rect">
            <a:avLst/>
          </a:prstGeom>
        </p:spPr>
        <p:txBody>
          <a:bodyPr/>
          <a:lstStyle>
            <a:lvl1pPr defTabSz="425195">
              <a:defRPr sz="6696"/>
            </a:lvl1pPr>
          </a:lstStyle>
          <a:p>
            <a:pPr lvl="0">
              <a:defRPr sz="1800">
                <a:solidFill>
                  <a:srgbClr val="000000"/>
                </a:solidFill>
              </a:defRPr>
            </a:pPr>
            <a:r>
              <a:rPr sz="6696">
                <a:solidFill>
                  <a:srgbClr val="FFFFFF"/>
                </a:solidFill>
              </a:rPr>
              <a:t>Procedural Therapies</a:t>
            </a:r>
          </a:p>
        </p:txBody>
      </p:sp>
      <p:sp>
        <p:nvSpPr>
          <p:cNvPr id="433" name="Shape 433"/>
          <p:cNvSpPr>
            <a:spLocks noGrp="1"/>
          </p:cNvSpPr>
          <p:nvPr>
            <p:ph type="body" idx="1"/>
          </p:nvPr>
        </p:nvSpPr>
        <p:spPr>
          <a:xfrm>
            <a:off x="394385" y="1740703"/>
            <a:ext cx="12109431" cy="7666755"/>
          </a:xfrm>
          <a:prstGeom prst="rect">
            <a:avLst/>
          </a:prstGeom>
        </p:spPr>
        <p:txBody>
          <a:bodyPr/>
          <a:lstStyle/>
          <a:p>
            <a:pPr marL="255587" lvl="0" indent="-374650" defTabSz="914400">
              <a:spcBef>
                <a:spcPts val="600"/>
              </a:spcBef>
              <a:buSzTx/>
              <a:buFont typeface="Helvetica"/>
              <a:buNone/>
              <a:defRPr sz="1800">
                <a:solidFill>
                  <a:srgbClr val="000000"/>
                </a:solidFill>
              </a:defRPr>
            </a:pPr>
            <a:r>
              <a:rPr sz="3800" u="sng">
                <a:solidFill>
                  <a:srgbClr val="FFFFFF"/>
                </a:solidFill>
                <a:effectLst>
                  <a:outerShdw blurRad="12700" dist="25400" dir="2700000" rotWithShape="0">
                    <a:srgbClr val="000000"/>
                  </a:outerShdw>
                </a:effectLst>
                <a:latin typeface="Book Antiqua"/>
                <a:ea typeface="Book Antiqua"/>
                <a:cs typeface="Book Antiqua"/>
                <a:sym typeface="Book Antiqua"/>
              </a:rPr>
              <a:t>Goal</a:t>
            </a:r>
          </a:p>
          <a:p>
            <a:pPr marL="255587" lvl="0" indent="-374650" defTabSz="914400">
              <a:spcBef>
                <a:spcPts val="600"/>
              </a:spcBef>
              <a:buSzTx/>
              <a:buFont typeface="Helvetica"/>
              <a:buNone/>
              <a:defRPr sz="1800">
                <a:solidFill>
                  <a:srgbClr val="000000"/>
                </a:solidFill>
              </a:defRPr>
            </a:pPr>
            <a:endParaRPr sz="3800" u="sng">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500"/>
              </a:spcBef>
              <a:buSzTx/>
              <a:buFont typeface="Helvetica"/>
              <a:buNone/>
              <a:defRPr sz="1800">
                <a:solidFill>
                  <a:srgbClr val="000000"/>
                </a:solidFill>
              </a:defRPr>
            </a:pPr>
            <a:r>
              <a:rPr sz="3400">
                <a:solidFill>
                  <a:srgbClr val="FFFFFF"/>
                </a:solidFill>
                <a:effectLst>
                  <a:outerShdw blurRad="12700" dist="25400" dir="2700000" rotWithShape="0">
                    <a:srgbClr val="000000"/>
                  </a:outerShdw>
                </a:effectLst>
                <a:latin typeface="Book Antiqua"/>
                <a:ea typeface="Book Antiqua"/>
                <a:cs typeface="Book Antiqua"/>
                <a:sym typeface="Book Antiqua"/>
              </a:rPr>
              <a:t>Reduction in pain</a:t>
            </a:r>
          </a:p>
          <a:p>
            <a:pPr marL="255587" lvl="0" indent="-374650" defTabSz="914400">
              <a:spcBef>
                <a:spcPts val="600"/>
              </a:spcBef>
              <a:buSzTx/>
              <a:buFont typeface="Helvetica"/>
              <a:buNone/>
              <a:defRPr sz="1800">
                <a:solidFill>
                  <a:srgbClr val="000000"/>
                </a:solidFill>
              </a:defRPr>
            </a:pPr>
            <a:endParaRPr sz="34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500"/>
              </a:spcBef>
              <a:buSzTx/>
              <a:buFont typeface="Helvetica"/>
              <a:buNone/>
              <a:defRPr sz="1800">
                <a:solidFill>
                  <a:srgbClr val="000000"/>
                </a:solidFill>
              </a:defRPr>
            </a:pPr>
            <a:r>
              <a:rPr sz="3400">
                <a:solidFill>
                  <a:srgbClr val="FFFFFF"/>
                </a:solidFill>
                <a:effectLst>
                  <a:outerShdw blurRad="12700" dist="25400" dir="2700000" rotWithShape="0">
                    <a:srgbClr val="000000"/>
                  </a:outerShdw>
                </a:effectLst>
                <a:latin typeface="Book Antiqua"/>
                <a:ea typeface="Book Antiqua"/>
                <a:cs typeface="Book Antiqua"/>
                <a:sym typeface="Book Antiqua"/>
              </a:rPr>
              <a:t>Improve mobility</a:t>
            </a:r>
          </a:p>
          <a:p>
            <a:pPr marL="255587" lvl="0" indent="-374650" defTabSz="914400">
              <a:spcBef>
                <a:spcPts val="600"/>
              </a:spcBef>
              <a:buSzTx/>
              <a:buFont typeface="Helvetica"/>
              <a:buNone/>
              <a:defRPr sz="1800">
                <a:solidFill>
                  <a:srgbClr val="000000"/>
                </a:solidFill>
              </a:defRPr>
            </a:pPr>
            <a:endParaRPr sz="34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500"/>
              </a:spcBef>
              <a:buSzTx/>
              <a:buFont typeface="Helvetica"/>
              <a:buNone/>
              <a:defRPr sz="1800">
                <a:solidFill>
                  <a:srgbClr val="000000"/>
                </a:solidFill>
              </a:defRPr>
            </a:pPr>
            <a:r>
              <a:rPr sz="3400">
                <a:solidFill>
                  <a:srgbClr val="FFFFFF"/>
                </a:solidFill>
                <a:effectLst>
                  <a:outerShdw blurRad="12700" dist="25400" dir="2700000" rotWithShape="0">
                    <a:srgbClr val="000000"/>
                  </a:outerShdw>
                </a:effectLst>
                <a:latin typeface="Book Antiqua"/>
                <a:ea typeface="Book Antiqua"/>
                <a:cs typeface="Book Antiqua"/>
                <a:sym typeface="Book Antiqua"/>
              </a:rPr>
              <a:t>Minimize the use of medications</a:t>
            </a:r>
          </a:p>
          <a:p>
            <a:pPr marL="255587" lvl="0" indent="-374650" defTabSz="914400">
              <a:spcBef>
                <a:spcPts val="600"/>
              </a:spcBef>
              <a:buSzTx/>
              <a:buFont typeface="Helvetica"/>
              <a:buNone/>
              <a:defRPr sz="1800">
                <a:solidFill>
                  <a:srgbClr val="000000"/>
                </a:solidFill>
              </a:defRPr>
            </a:pPr>
            <a:endParaRPr sz="34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500"/>
              </a:spcBef>
              <a:buSzTx/>
              <a:buFont typeface="Helvetica"/>
              <a:buNone/>
              <a:defRPr sz="1800">
                <a:solidFill>
                  <a:srgbClr val="000000"/>
                </a:solidFill>
              </a:defRPr>
            </a:pPr>
            <a:r>
              <a:rPr sz="3400">
                <a:solidFill>
                  <a:srgbClr val="FFFFFF"/>
                </a:solidFill>
                <a:effectLst>
                  <a:outerShdw blurRad="12700" dist="25400" dir="2700000" rotWithShape="0">
                    <a:srgbClr val="000000"/>
                  </a:outerShdw>
                </a:effectLst>
                <a:latin typeface="Book Antiqua"/>
                <a:ea typeface="Book Antiqua"/>
                <a:cs typeface="Book Antiqua"/>
                <a:sym typeface="Book Antiqua"/>
              </a:rPr>
              <a:t>Selectively target injured/painful/surgical region</a:t>
            </a:r>
          </a:p>
          <a:p>
            <a:pPr marL="255587" lvl="0" indent="-374650" defTabSz="914400">
              <a:spcBef>
                <a:spcPts val="600"/>
              </a:spcBef>
              <a:buSzTx/>
              <a:buFont typeface="Helvetica"/>
              <a:buNone/>
              <a:defRPr sz="1800">
                <a:solidFill>
                  <a:srgbClr val="000000"/>
                </a:solidFill>
              </a:defRPr>
            </a:pPr>
            <a:endParaRPr sz="340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500"/>
              </a:spcBef>
              <a:buSzTx/>
              <a:buFont typeface="Helvetica"/>
              <a:buNone/>
              <a:defRPr sz="1800">
                <a:solidFill>
                  <a:srgbClr val="000000"/>
                </a:solidFill>
              </a:defRPr>
            </a:pPr>
            <a:r>
              <a:rPr sz="3400">
                <a:solidFill>
                  <a:srgbClr val="FFFFFF"/>
                </a:solidFill>
                <a:effectLst>
                  <a:outerShdw blurRad="12700" dist="25400" dir="2700000" rotWithShape="0">
                    <a:srgbClr val="000000"/>
                  </a:outerShdw>
                </a:effectLst>
                <a:latin typeface="Book Antiqua"/>
                <a:ea typeface="Book Antiqua"/>
                <a:cs typeface="Book Antiqua"/>
                <a:sym typeface="Book Antiqua"/>
              </a:rPr>
              <a:t>Minimize complications (infection/bleeding/injury to AVN transient or permanent, paralysis, sympathetic crisis)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title"/>
          </p:nvPr>
        </p:nvSpPr>
        <p:spPr>
          <a:xfrm>
            <a:off x="1270000" y="203200"/>
            <a:ext cx="10464800" cy="1413121"/>
          </a:xfrm>
          <a:prstGeom prst="rect">
            <a:avLst/>
          </a:prstGeom>
        </p:spPr>
        <p:txBody>
          <a:bodyPr/>
          <a:lstStyle>
            <a:lvl1pPr defTabSz="425195">
              <a:defRPr sz="6696"/>
            </a:lvl1pPr>
          </a:lstStyle>
          <a:p>
            <a:pPr lvl="0">
              <a:defRPr sz="1800">
                <a:solidFill>
                  <a:srgbClr val="000000"/>
                </a:solidFill>
              </a:defRPr>
            </a:pPr>
            <a:r>
              <a:rPr sz="6696" dirty="0">
                <a:solidFill>
                  <a:srgbClr val="FFFFFF"/>
                </a:solidFill>
              </a:rPr>
              <a:t>Procedural Therapies</a:t>
            </a:r>
          </a:p>
        </p:txBody>
      </p:sp>
      <p:sp>
        <p:nvSpPr>
          <p:cNvPr id="439" name="Shape 439"/>
          <p:cNvSpPr>
            <a:spLocks noGrp="1"/>
          </p:cNvSpPr>
          <p:nvPr>
            <p:ph type="body" idx="1"/>
          </p:nvPr>
        </p:nvSpPr>
        <p:spPr>
          <a:xfrm>
            <a:off x="310629" y="1801616"/>
            <a:ext cx="12162734" cy="7141384"/>
          </a:xfrm>
          <a:prstGeom prst="rect">
            <a:avLst/>
          </a:prstGeom>
        </p:spPr>
        <p:txBody>
          <a:bodyPr/>
          <a:lstStyle/>
          <a:p>
            <a:pPr marL="388620" lvl="0" indent="-388620" defTabSz="310895">
              <a:spcBef>
                <a:spcPts val="2400"/>
              </a:spcBef>
              <a:buBlip>
                <a:blip r:embed="rId2"/>
              </a:buBlip>
              <a:defRPr sz="1800">
                <a:solidFill>
                  <a:srgbClr val="000000"/>
                </a:solidFill>
              </a:defRPr>
            </a:pPr>
            <a:r>
              <a:rPr sz="2448" dirty="0">
                <a:solidFill>
                  <a:srgbClr val="FFFFFF"/>
                </a:solidFill>
              </a:rPr>
              <a:t>Spinal Injections (spinal, epidural, indwelling catheters, SNRB, MBB, SI joint)</a:t>
            </a:r>
          </a:p>
          <a:p>
            <a:pPr marL="388620" lvl="0" indent="-388620" defTabSz="310895">
              <a:spcBef>
                <a:spcPts val="2400"/>
              </a:spcBef>
              <a:buBlip>
                <a:blip r:embed="rId2"/>
              </a:buBlip>
              <a:defRPr sz="1800">
                <a:solidFill>
                  <a:srgbClr val="000000"/>
                </a:solidFill>
              </a:defRPr>
            </a:pPr>
            <a:endParaRPr sz="2448" dirty="0">
              <a:solidFill>
                <a:srgbClr val="FFFFFF"/>
              </a:solidFill>
            </a:endParaRPr>
          </a:p>
          <a:p>
            <a:pPr marL="388620" lvl="0" indent="-388620" defTabSz="310895">
              <a:spcBef>
                <a:spcPts val="2400"/>
              </a:spcBef>
              <a:buBlip>
                <a:blip r:embed="rId2"/>
              </a:buBlip>
              <a:defRPr sz="1800">
                <a:solidFill>
                  <a:srgbClr val="000000"/>
                </a:solidFill>
              </a:defRPr>
            </a:pPr>
            <a:r>
              <a:rPr sz="2448" dirty="0">
                <a:solidFill>
                  <a:srgbClr val="FFFFFF"/>
                </a:solidFill>
              </a:rPr>
              <a:t>Blocks for peripheral nerve pain: non-spinal ( IV regional bier block, LSNB, stellate ganglion, targeted neural blockade, indwelling catheters)</a:t>
            </a:r>
          </a:p>
          <a:p>
            <a:pPr marL="388620" lvl="0" indent="-388620" defTabSz="310895">
              <a:spcBef>
                <a:spcPts val="2400"/>
              </a:spcBef>
              <a:buBlip>
                <a:blip r:embed="rId2"/>
              </a:buBlip>
              <a:defRPr sz="1800">
                <a:solidFill>
                  <a:srgbClr val="000000"/>
                </a:solidFill>
              </a:defRPr>
            </a:pPr>
            <a:endParaRPr sz="2448" dirty="0">
              <a:solidFill>
                <a:srgbClr val="FFFFFF"/>
              </a:solidFill>
            </a:endParaRPr>
          </a:p>
          <a:p>
            <a:pPr marL="388620" lvl="0" indent="-388620" defTabSz="310895">
              <a:spcBef>
                <a:spcPts val="2400"/>
              </a:spcBef>
              <a:buBlip>
                <a:blip r:embed="rId2"/>
              </a:buBlip>
              <a:defRPr sz="1800">
                <a:solidFill>
                  <a:srgbClr val="000000"/>
                </a:solidFill>
              </a:defRPr>
            </a:pPr>
            <a:r>
              <a:rPr sz="2448" dirty="0">
                <a:solidFill>
                  <a:srgbClr val="FFFFFF"/>
                </a:solidFill>
              </a:rPr>
              <a:t>Visceral cancer pain (celiac plexus block, superior </a:t>
            </a:r>
            <a:r>
              <a:rPr sz="2448" dirty="0" err="1">
                <a:solidFill>
                  <a:srgbClr val="FFFFFF"/>
                </a:solidFill>
              </a:rPr>
              <a:t>hypogastric</a:t>
            </a:r>
            <a:r>
              <a:rPr sz="2448" dirty="0">
                <a:solidFill>
                  <a:srgbClr val="FFFFFF"/>
                </a:solidFill>
              </a:rPr>
              <a:t> block, selective </a:t>
            </a:r>
            <a:r>
              <a:rPr sz="2448" dirty="0" err="1">
                <a:solidFill>
                  <a:srgbClr val="FFFFFF"/>
                </a:solidFill>
              </a:rPr>
              <a:t>neurolysis</a:t>
            </a:r>
            <a:r>
              <a:rPr sz="2448" dirty="0">
                <a:solidFill>
                  <a:srgbClr val="FFFFFF"/>
                </a:solidFill>
              </a:rPr>
              <a:t>)</a:t>
            </a:r>
          </a:p>
          <a:p>
            <a:pPr marL="388620" lvl="0" indent="-388620" defTabSz="310895">
              <a:spcBef>
                <a:spcPts val="2400"/>
              </a:spcBef>
              <a:buBlip>
                <a:blip r:embed="rId2"/>
              </a:buBlip>
              <a:defRPr sz="1800">
                <a:solidFill>
                  <a:srgbClr val="000000"/>
                </a:solidFill>
              </a:defRPr>
            </a:pPr>
            <a:endParaRPr sz="2448" dirty="0">
              <a:solidFill>
                <a:srgbClr val="FFFFFF"/>
              </a:solidFill>
            </a:endParaRPr>
          </a:p>
          <a:p>
            <a:pPr marL="388620" lvl="0" indent="-388620" defTabSz="310895">
              <a:spcBef>
                <a:spcPts val="2400"/>
              </a:spcBef>
              <a:buBlip>
                <a:blip r:embed="rId2"/>
              </a:buBlip>
              <a:defRPr sz="1800">
                <a:solidFill>
                  <a:srgbClr val="000000"/>
                </a:solidFill>
              </a:defRPr>
            </a:pPr>
            <a:r>
              <a:rPr sz="2448" dirty="0">
                <a:solidFill>
                  <a:srgbClr val="FFFFFF"/>
                </a:solidFill>
              </a:rPr>
              <a:t>Implantable devices (spinal cord stimulator, IT infusion pump)</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xfrm>
            <a:off x="1270000" y="203199"/>
            <a:ext cx="10464800" cy="1314139"/>
          </a:xfrm>
          <a:prstGeom prst="rect">
            <a:avLst/>
          </a:prstGeom>
        </p:spPr>
        <p:txBody>
          <a:bodyPr/>
          <a:lstStyle>
            <a:lvl1pPr defTabSz="356615">
              <a:defRPr sz="5615"/>
            </a:lvl1pPr>
          </a:lstStyle>
          <a:p>
            <a:pPr lvl="0">
              <a:defRPr sz="1800">
                <a:solidFill>
                  <a:srgbClr val="000000"/>
                </a:solidFill>
              </a:defRPr>
            </a:pPr>
            <a:r>
              <a:rPr sz="5615">
                <a:solidFill>
                  <a:srgbClr val="FFFFFF"/>
                </a:solidFill>
              </a:rPr>
              <a:t>Complimentary Therapies</a:t>
            </a:r>
          </a:p>
        </p:txBody>
      </p:sp>
      <p:sp>
        <p:nvSpPr>
          <p:cNvPr id="442" name="Shape 442"/>
          <p:cNvSpPr>
            <a:spLocks noGrp="1"/>
          </p:cNvSpPr>
          <p:nvPr>
            <p:ph type="body" idx="1"/>
          </p:nvPr>
        </p:nvSpPr>
        <p:spPr>
          <a:xfrm>
            <a:off x="424840" y="2174704"/>
            <a:ext cx="4213664" cy="4628750"/>
          </a:xfrm>
          <a:prstGeom prst="rect">
            <a:avLst/>
          </a:prstGeom>
        </p:spPr>
        <p:txBody>
          <a:bodyPr/>
          <a:lstStyle/>
          <a:p>
            <a:pPr marL="296751" lvl="0" indent="-169783" defTabSz="850391">
              <a:lnSpc>
                <a:spcPct val="90000"/>
              </a:lnSpc>
              <a:spcBef>
                <a:spcPts val="500"/>
              </a:spcBef>
              <a:buSzTx/>
              <a:buFont typeface="Helvetica"/>
              <a:buNone/>
              <a:defRPr sz="1800">
                <a:solidFill>
                  <a:srgbClr val="000000"/>
                </a:solidFill>
              </a:defRPr>
            </a:pPr>
            <a:r>
              <a:rPr sz="3534" u="sng">
                <a:solidFill>
                  <a:srgbClr val="FFFFFF"/>
                </a:solidFill>
                <a:effectLst>
                  <a:outerShdw blurRad="11811" dist="23622" dir="2700000" rotWithShape="0">
                    <a:srgbClr val="000000"/>
                  </a:outerShdw>
                </a:effectLst>
                <a:latin typeface="Book Antiqua"/>
                <a:ea typeface="Book Antiqua"/>
                <a:cs typeface="Book Antiqua"/>
                <a:sym typeface="Book Antiqua"/>
              </a:rPr>
              <a:t>Passive Modalities</a:t>
            </a:r>
            <a:endParaRPr sz="3162" u="sng">
              <a:solidFill>
                <a:srgbClr val="FFFFFF"/>
              </a:solidFill>
              <a:effectLst>
                <a:outerShdw blurRad="11811" dist="23622" dir="2700000" rotWithShape="0">
                  <a:srgbClr val="000000"/>
                </a:outerShdw>
              </a:effectLst>
              <a:latin typeface="Book Antiqua"/>
              <a:ea typeface="Book Antiqua"/>
              <a:cs typeface="Book Antiqua"/>
              <a:sym typeface="Book Antiqua"/>
            </a:endParaRPr>
          </a:p>
          <a:p>
            <a:pPr marL="296751" lvl="0" indent="-169783" defTabSz="850391">
              <a:lnSpc>
                <a:spcPct val="90000"/>
              </a:lnSpc>
              <a:spcBef>
                <a:spcPts val="400"/>
              </a:spcBef>
              <a:buSzTx/>
              <a:buFont typeface="Helvetica"/>
              <a:buNone/>
              <a:defRPr sz="1800">
                <a:solidFill>
                  <a:srgbClr val="000000"/>
                </a:solidFill>
              </a:defRPr>
            </a:pPr>
            <a:endParaRPr sz="3162" u="sng">
              <a:solidFill>
                <a:srgbClr val="FFFFFF"/>
              </a:solidFill>
              <a:effectLst>
                <a:outerShdw blurRad="11811" dist="23622" dir="2700000" rotWithShape="0">
                  <a:srgbClr val="000000"/>
                </a:outerShdw>
              </a:effectLst>
              <a:latin typeface="Book Antiqua"/>
              <a:ea typeface="Book Antiqua"/>
              <a:cs typeface="Book Antiqua"/>
              <a:sym typeface="Book Antiqua"/>
            </a:endParaRP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Acupuncture</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Acupressure</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Hypnosis</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Massage</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PT/OT</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Heat/Cold</a:t>
            </a:r>
          </a:p>
          <a:p>
            <a:pPr marL="607422" lvl="0" indent="-480454" defTabSz="850391">
              <a:lnSpc>
                <a:spcPct val="90000"/>
              </a:lnSpc>
              <a:spcBef>
                <a:spcPts val="400"/>
              </a:spcBef>
              <a:buClr>
                <a:srgbClr val="F9F9F9"/>
              </a:buClr>
              <a:buSzPct val="65000"/>
              <a:buFont typeface="Book Antiqua"/>
              <a:buChar char="•"/>
              <a:defRPr sz="1800">
                <a:solidFill>
                  <a:srgbClr val="000000"/>
                </a:solidFill>
              </a:defRPr>
            </a:pPr>
            <a:r>
              <a:rPr sz="3162">
                <a:solidFill>
                  <a:srgbClr val="FFFFFF"/>
                </a:solidFill>
                <a:effectLst>
                  <a:outerShdw blurRad="11811" dist="23622" dir="2700000" rotWithShape="0">
                    <a:srgbClr val="000000"/>
                  </a:outerShdw>
                </a:effectLst>
                <a:latin typeface="Book Antiqua"/>
                <a:ea typeface="Book Antiqua"/>
                <a:cs typeface="Book Antiqua"/>
                <a:sym typeface="Book Antiqua"/>
              </a:rPr>
              <a:t>TENS</a:t>
            </a:r>
          </a:p>
        </p:txBody>
      </p:sp>
      <p:sp>
        <p:nvSpPr>
          <p:cNvPr id="443" name="Shape 443"/>
          <p:cNvSpPr/>
          <p:nvPr/>
        </p:nvSpPr>
        <p:spPr>
          <a:xfrm>
            <a:off x="5101667" y="3666166"/>
            <a:ext cx="4551681" cy="4259039"/>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marL="307975" lvl="0" indent="-171450" algn="l" defTabSz="914400">
              <a:lnSpc>
                <a:spcPct val="80000"/>
              </a:lnSpc>
              <a:spcBef>
                <a:spcPts val="600"/>
              </a:spcBef>
              <a:defRPr sz="1800">
                <a:solidFill>
                  <a:srgbClr val="000000"/>
                </a:solidFill>
              </a:defRPr>
            </a:pPr>
            <a:r>
              <a:rPr sz="3800" u="sng">
                <a:solidFill>
                  <a:srgbClr val="C6E7FC"/>
                </a:solidFill>
                <a:latin typeface="Palatino Linotype"/>
                <a:ea typeface="Palatino Linotype"/>
                <a:cs typeface="Palatino Linotype"/>
                <a:sym typeface="Palatino Linotype"/>
              </a:rPr>
              <a:t>Active Modalities</a:t>
            </a:r>
          </a:p>
          <a:p>
            <a:pPr marL="307975" lvl="0" indent="-171450" algn="l" defTabSz="914400">
              <a:lnSpc>
                <a:spcPct val="80000"/>
              </a:lnSpc>
              <a:spcBef>
                <a:spcPts val="500"/>
              </a:spcBef>
              <a:defRPr sz="1800">
                <a:solidFill>
                  <a:srgbClr val="000000"/>
                </a:solidFill>
              </a:defRPr>
            </a:pPr>
            <a:endParaRPr sz="3600">
              <a:solidFill>
                <a:srgbClr val="C6E7FC"/>
              </a:solidFill>
              <a:latin typeface="Palatino Linotype"/>
              <a:ea typeface="Palatino Linotype"/>
              <a:cs typeface="Palatino Linotype"/>
              <a:sym typeface="Palatino Linotype"/>
            </a:endParaRP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Relaxation techniques</a:t>
            </a: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Biofeedback</a:t>
            </a: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Deep Breathing</a:t>
            </a: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Guided imagery</a:t>
            </a: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Distraction</a:t>
            </a:r>
          </a:p>
          <a:p>
            <a:pPr marL="718255" lvl="0" indent="-581730" algn="l" defTabSz="914400">
              <a:lnSpc>
                <a:spcPct val="80000"/>
              </a:lnSpc>
              <a:spcBef>
                <a:spcPts val="500"/>
              </a:spcBef>
              <a:buClr>
                <a:srgbClr val="F9F9F9"/>
              </a:buClr>
              <a:buSzPct val="65000"/>
              <a:buChar char="•"/>
              <a:defRPr sz="1800">
                <a:solidFill>
                  <a:srgbClr val="000000"/>
                </a:solidFill>
              </a:defRPr>
            </a:pPr>
            <a:r>
              <a:rPr sz="3400">
                <a:solidFill>
                  <a:srgbClr val="C6E7FC"/>
                </a:solidFill>
                <a:latin typeface="Palatino Linotype"/>
                <a:ea typeface="Palatino Linotype"/>
                <a:cs typeface="Palatino Linotype"/>
                <a:sym typeface="Palatino Linotype"/>
              </a:rPr>
              <a:t>Visualization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43">
                                            <p:bg/>
                                          </p:spTgt>
                                        </p:tgtEl>
                                        <p:attrNameLst>
                                          <p:attrName>style.visibility</p:attrName>
                                        </p:attrNameLst>
                                      </p:cBhvr>
                                      <p:to>
                                        <p:strVal val="visible"/>
                                      </p:to>
                                    </p:set>
                                    <p:anim calcmode="lin" valueType="num">
                                      <p:cBhvr>
                                        <p:cTn id="7" dur="500" fill="hold"/>
                                        <p:tgtEl>
                                          <p:spTgt spid="443">
                                            <p:bg/>
                                          </p:spTgt>
                                        </p:tgtEl>
                                        <p:attrNameLst>
                                          <p:attrName>ppt_x</p:attrName>
                                        </p:attrNameLst>
                                      </p:cBhvr>
                                      <p:tavLst>
                                        <p:tav tm="0">
                                          <p:val>
                                            <p:strVal val="#ppt_x"/>
                                          </p:val>
                                        </p:tav>
                                        <p:tav tm="100000">
                                          <p:val>
                                            <p:strVal val="#ppt_x"/>
                                          </p:val>
                                        </p:tav>
                                      </p:tavLst>
                                    </p:anim>
                                    <p:anim calcmode="lin" valueType="num">
                                      <p:cBhvr>
                                        <p:cTn id="8" dur="500" fill="hold"/>
                                        <p:tgtEl>
                                          <p:spTgt spid="4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p:stCondLst>
                                    <p:cond delay="0"/>
                                  </p:stCondLst>
                                  <p:iterate>
                                    <p:tmAbs val="0"/>
                                  </p:iterate>
                                  <p:childTnLst>
                                    <p:set>
                                      <p:cBhvr>
                                        <p:cTn id="10" fill="hold"/>
                                        <p:tgtEl>
                                          <p:spTgt spid="443">
                                            <p:txEl>
                                              <p:pRg st="0" end="0"/>
                                            </p:txEl>
                                          </p:spTgt>
                                        </p:tgtEl>
                                        <p:attrNameLst>
                                          <p:attrName>style.visibility</p:attrName>
                                        </p:attrNameLst>
                                      </p:cBhvr>
                                      <p:to>
                                        <p:strVal val="visible"/>
                                      </p:to>
                                    </p:set>
                                    <p:anim calcmode="lin" valueType="num">
                                      <p:cBhvr>
                                        <p:cTn id="11" dur="500" fill="hold"/>
                                        <p:tgtEl>
                                          <p:spTgt spid="44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4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p:tmAbs val="0"/>
                                  </p:iterate>
                                  <p:childTnLst>
                                    <p:set>
                                      <p:cBhvr>
                                        <p:cTn id="15" fill="hold"/>
                                        <p:tgtEl>
                                          <p:spTgt spid="443">
                                            <p:txEl>
                                              <p:pRg st="1" end="1"/>
                                            </p:txEl>
                                          </p:spTgt>
                                        </p:tgtEl>
                                        <p:attrNameLst>
                                          <p:attrName>style.visibility</p:attrName>
                                        </p:attrNameLst>
                                      </p:cBhvr>
                                      <p:to>
                                        <p:strVal val="visible"/>
                                      </p:to>
                                    </p:set>
                                    <p:anim calcmode="lin" valueType="num">
                                      <p:cBhvr>
                                        <p:cTn id="16" dur="500" fill="hold"/>
                                        <p:tgtEl>
                                          <p:spTgt spid="44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iterate>
                                    <p:tmAbs val="0"/>
                                  </p:iterate>
                                  <p:childTnLst>
                                    <p:set>
                                      <p:cBhvr>
                                        <p:cTn id="21" fill="hold"/>
                                        <p:tgtEl>
                                          <p:spTgt spid="443">
                                            <p:txEl>
                                              <p:pRg st="2" end="2"/>
                                            </p:txEl>
                                          </p:spTgt>
                                        </p:tgtEl>
                                        <p:attrNameLst>
                                          <p:attrName>style.visibility</p:attrName>
                                        </p:attrNameLst>
                                      </p:cBhvr>
                                      <p:to>
                                        <p:strVal val="visible"/>
                                      </p:to>
                                    </p:set>
                                    <p:anim calcmode="lin" valueType="num">
                                      <p:cBhvr>
                                        <p:cTn id="22" dur="500" fill="hold"/>
                                        <p:tgtEl>
                                          <p:spTgt spid="44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4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iterate>
                                    <p:tmAbs val="0"/>
                                  </p:iterate>
                                  <p:childTnLst>
                                    <p:set>
                                      <p:cBhvr>
                                        <p:cTn id="26" fill="hold"/>
                                        <p:tgtEl>
                                          <p:spTgt spid="443">
                                            <p:txEl>
                                              <p:pRg st="3" end="3"/>
                                            </p:txEl>
                                          </p:spTgt>
                                        </p:tgtEl>
                                        <p:attrNameLst>
                                          <p:attrName>style.visibility</p:attrName>
                                        </p:attrNameLst>
                                      </p:cBhvr>
                                      <p:to>
                                        <p:strVal val="visible"/>
                                      </p:to>
                                    </p:set>
                                    <p:anim calcmode="lin" valueType="num">
                                      <p:cBhvr>
                                        <p:cTn id="27" dur="500" fill="hold"/>
                                        <p:tgtEl>
                                          <p:spTgt spid="4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iterate>
                                    <p:tmAbs val="0"/>
                                  </p:iterate>
                                  <p:childTnLst>
                                    <p:set>
                                      <p:cBhvr>
                                        <p:cTn id="31" fill="hold"/>
                                        <p:tgtEl>
                                          <p:spTgt spid="443">
                                            <p:txEl>
                                              <p:pRg st="4" end="4"/>
                                            </p:txEl>
                                          </p:spTgt>
                                        </p:tgtEl>
                                        <p:attrNameLst>
                                          <p:attrName>style.visibility</p:attrName>
                                        </p:attrNameLst>
                                      </p:cBhvr>
                                      <p:to>
                                        <p:strVal val="visible"/>
                                      </p:to>
                                    </p:set>
                                    <p:anim calcmode="lin" valueType="num">
                                      <p:cBhvr>
                                        <p:cTn id="32" dur="500" fill="hold"/>
                                        <p:tgtEl>
                                          <p:spTgt spid="44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4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iterate>
                                    <p:tmAbs val="0"/>
                                  </p:iterate>
                                  <p:childTnLst>
                                    <p:set>
                                      <p:cBhvr>
                                        <p:cTn id="36" fill="hold"/>
                                        <p:tgtEl>
                                          <p:spTgt spid="443">
                                            <p:txEl>
                                              <p:pRg st="5" end="5"/>
                                            </p:txEl>
                                          </p:spTgt>
                                        </p:tgtEl>
                                        <p:attrNameLst>
                                          <p:attrName>style.visibility</p:attrName>
                                        </p:attrNameLst>
                                      </p:cBhvr>
                                      <p:to>
                                        <p:strVal val="visible"/>
                                      </p:to>
                                    </p:set>
                                    <p:anim calcmode="lin" valueType="num">
                                      <p:cBhvr>
                                        <p:cTn id="37" dur="500" fill="hold"/>
                                        <p:tgtEl>
                                          <p:spTgt spid="44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44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iterate>
                                    <p:tmAbs val="0"/>
                                  </p:iterate>
                                  <p:childTnLst>
                                    <p:set>
                                      <p:cBhvr>
                                        <p:cTn id="41" fill="hold"/>
                                        <p:tgtEl>
                                          <p:spTgt spid="443">
                                            <p:txEl>
                                              <p:pRg st="6" end="6"/>
                                            </p:txEl>
                                          </p:spTgt>
                                        </p:tgtEl>
                                        <p:attrNameLst>
                                          <p:attrName>style.visibility</p:attrName>
                                        </p:attrNameLst>
                                      </p:cBhvr>
                                      <p:to>
                                        <p:strVal val="visible"/>
                                      </p:to>
                                    </p:set>
                                    <p:anim calcmode="lin" valueType="num">
                                      <p:cBhvr>
                                        <p:cTn id="42" dur="500" fill="hold"/>
                                        <p:tgtEl>
                                          <p:spTgt spid="44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44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iterate>
                                    <p:tmAbs val="0"/>
                                  </p:iterate>
                                  <p:childTnLst>
                                    <p:set>
                                      <p:cBhvr>
                                        <p:cTn id="46" fill="hold"/>
                                        <p:tgtEl>
                                          <p:spTgt spid="443">
                                            <p:txEl>
                                              <p:pRg st="7" end="7"/>
                                            </p:txEl>
                                          </p:spTgt>
                                        </p:tgtEl>
                                        <p:attrNameLst>
                                          <p:attrName>style.visibility</p:attrName>
                                        </p:attrNameLst>
                                      </p:cBhvr>
                                      <p:to>
                                        <p:strVal val="visible"/>
                                      </p:to>
                                    </p:set>
                                    <p:anim calcmode="lin" valueType="num">
                                      <p:cBhvr>
                                        <p:cTn id="47" dur="500" fill="hold"/>
                                        <p:tgtEl>
                                          <p:spTgt spid="44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4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Case Studies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a:xfrm>
            <a:off x="82207" y="203200"/>
            <a:ext cx="12840385" cy="1397000"/>
          </a:xfrm>
          <a:prstGeom prst="rect">
            <a:avLst/>
          </a:prstGeom>
        </p:spPr>
        <p:txBody>
          <a:bodyPr/>
          <a:lstStyle/>
          <a:p>
            <a:pPr lvl="0">
              <a:defRPr sz="1800">
                <a:solidFill>
                  <a:srgbClr val="000000"/>
                </a:solidFill>
              </a:defRPr>
            </a:pPr>
            <a:r>
              <a:rPr sz="7200" dirty="0">
                <a:solidFill>
                  <a:srgbClr val="FFFFFF"/>
                </a:solidFill>
              </a:rPr>
              <a:t>Case Study: Acute Pain</a:t>
            </a:r>
          </a:p>
        </p:txBody>
      </p:sp>
      <p:sp>
        <p:nvSpPr>
          <p:cNvPr id="453" name="Shape 453"/>
          <p:cNvSpPr>
            <a:spLocks noGrp="1"/>
          </p:cNvSpPr>
          <p:nvPr>
            <p:ph type="body" idx="1"/>
          </p:nvPr>
        </p:nvSpPr>
        <p:spPr>
          <a:xfrm>
            <a:off x="151412" y="1752600"/>
            <a:ext cx="8636988" cy="7445947"/>
          </a:xfrm>
          <a:prstGeom prst="rect">
            <a:avLst/>
          </a:prstGeom>
        </p:spPr>
        <p:txBody>
          <a:bodyPr>
            <a:normAutofit fontScale="92500" lnSpcReduction="20000"/>
          </a:bodyPr>
          <a:lstStyle/>
          <a:p>
            <a:pPr marL="472965" lvl="0" indent="-472965" defTabSz="914400">
              <a:lnSpc>
                <a:spcPct val="90000"/>
              </a:lnSpc>
              <a:spcBef>
                <a:spcPts val="600"/>
              </a:spcBef>
              <a:buSzPct val="100000"/>
              <a:buFont typeface="Arial"/>
              <a:buChar char="•"/>
              <a:defRPr sz="1800">
                <a:solidFill>
                  <a:srgbClr val="000000"/>
                </a:solidFill>
              </a:defRPr>
            </a:pPr>
            <a:r>
              <a:rPr sz="4000" dirty="0">
                <a:solidFill>
                  <a:srgbClr val="FFFFFF"/>
                </a:solidFill>
                <a:ea typeface="Calibri"/>
                <a:cs typeface="Calibri"/>
                <a:sym typeface="Calibri"/>
              </a:rPr>
              <a:t>J is a 23 y female involved in a rollover ATV accident, resulting in a compound fracture of left lower extremity.  Body habitus that would suggest sleep </a:t>
            </a:r>
            <a:r>
              <a:rPr sz="4000" dirty="0" smtClean="0">
                <a:solidFill>
                  <a:srgbClr val="FFFFFF"/>
                </a:solidFill>
                <a:ea typeface="Calibri"/>
                <a:cs typeface="Calibri"/>
                <a:sym typeface="Calibri"/>
              </a:rPr>
              <a:t>apnea</a:t>
            </a:r>
            <a:r>
              <a:rPr lang="en-US" sz="4000" dirty="0" smtClean="0">
                <a:solidFill>
                  <a:srgbClr val="FFFFFF"/>
                </a:solidFill>
                <a:ea typeface="Calibri"/>
                <a:cs typeface="Calibri"/>
                <a:sym typeface="Calibri"/>
              </a:rPr>
              <a:t>.</a:t>
            </a:r>
          </a:p>
          <a:p>
            <a:pPr marL="0" lvl="0" indent="0" defTabSz="914400">
              <a:lnSpc>
                <a:spcPct val="90000"/>
              </a:lnSpc>
              <a:spcBef>
                <a:spcPts val="600"/>
              </a:spcBef>
              <a:buSzPct val="100000"/>
              <a:buNone/>
              <a:defRPr sz="1800">
                <a:solidFill>
                  <a:srgbClr val="000000"/>
                </a:solidFill>
              </a:defRPr>
            </a:pPr>
            <a:endParaRPr sz="4000" dirty="0">
              <a:solidFill>
                <a:srgbClr val="FFFFFF"/>
              </a:solidFill>
              <a:ea typeface="Calibri"/>
              <a:cs typeface="Calibri"/>
              <a:sym typeface="Calibri"/>
            </a:endParaRPr>
          </a:p>
          <a:p>
            <a:pPr marL="472965" lvl="0" indent="-472965" defTabSz="914400">
              <a:lnSpc>
                <a:spcPct val="90000"/>
              </a:lnSpc>
              <a:spcBef>
                <a:spcPts val="600"/>
              </a:spcBef>
              <a:buSzPct val="100000"/>
              <a:buFont typeface="Arial"/>
              <a:buChar char="•"/>
              <a:defRPr sz="1800">
                <a:solidFill>
                  <a:srgbClr val="000000"/>
                </a:solidFill>
              </a:defRPr>
            </a:pPr>
            <a:r>
              <a:rPr sz="4000" dirty="0">
                <a:solidFill>
                  <a:srgbClr val="FFFFFF"/>
                </a:solidFill>
                <a:ea typeface="Calibri"/>
                <a:cs typeface="Calibri"/>
                <a:sym typeface="Calibri"/>
              </a:rPr>
              <a:t>ORIF at outside hospital.  Taking oxycodone/acetaminophen and hydrocodone/acetaminophen  for </a:t>
            </a:r>
            <a:r>
              <a:rPr sz="4000" dirty="0" smtClean="0">
                <a:solidFill>
                  <a:srgbClr val="FFFFFF"/>
                </a:solidFill>
                <a:ea typeface="Calibri"/>
                <a:cs typeface="Calibri"/>
                <a:sym typeface="Calibri"/>
              </a:rPr>
              <a:t>pain</a:t>
            </a:r>
            <a:r>
              <a:rPr lang="en-US" sz="4000" dirty="0" smtClean="0">
                <a:solidFill>
                  <a:srgbClr val="FFFFFF"/>
                </a:solidFill>
                <a:ea typeface="Calibri"/>
                <a:cs typeface="Calibri"/>
                <a:sym typeface="Calibri"/>
              </a:rPr>
              <a:t>.</a:t>
            </a:r>
          </a:p>
          <a:p>
            <a:pPr marL="0" lvl="0" indent="0" defTabSz="914400">
              <a:lnSpc>
                <a:spcPct val="90000"/>
              </a:lnSpc>
              <a:spcBef>
                <a:spcPts val="600"/>
              </a:spcBef>
              <a:buSzPct val="100000"/>
              <a:buNone/>
              <a:defRPr sz="1800">
                <a:solidFill>
                  <a:srgbClr val="000000"/>
                </a:solidFill>
              </a:defRPr>
            </a:pPr>
            <a:endParaRPr sz="4000" dirty="0">
              <a:solidFill>
                <a:srgbClr val="FFFFFF"/>
              </a:solidFill>
              <a:ea typeface="Calibri"/>
              <a:cs typeface="Calibri"/>
              <a:sym typeface="Calibri"/>
            </a:endParaRPr>
          </a:p>
          <a:p>
            <a:pPr marL="472965" lvl="0" indent="-472965" defTabSz="914400">
              <a:lnSpc>
                <a:spcPct val="90000"/>
              </a:lnSpc>
              <a:spcBef>
                <a:spcPts val="600"/>
              </a:spcBef>
              <a:buSzPct val="100000"/>
              <a:buFont typeface="Arial"/>
              <a:buChar char="•"/>
              <a:defRPr sz="1800">
                <a:solidFill>
                  <a:srgbClr val="000000"/>
                </a:solidFill>
              </a:defRPr>
            </a:pPr>
            <a:r>
              <a:rPr sz="4000" dirty="0">
                <a:solidFill>
                  <a:srgbClr val="FFFFFF"/>
                </a:solidFill>
                <a:ea typeface="Calibri"/>
                <a:cs typeface="Calibri"/>
                <a:sym typeface="Calibri"/>
              </a:rPr>
              <a:t>Now admitted for removal of infected </a:t>
            </a:r>
            <a:r>
              <a:rPr sz="4000" dirty="0" smtClean="0">
                <a:solidFill>
                  <a:srgbClr val="FFFFFF"/>
                </a:solidFill>
                <a:ea typeface="Calibri"/>
                <a:cs typeface="Calibri"/>
                <a:sym typeface="Calibri"/>
              </a:rPr>
              <a:t>hardware</a:t>
            </a:r>
            <a:r>
              <a:rPr lang="en-US" sz="4000" dirty="0" smtClean="0">
                <a:solidFill>
                  <a:srgbClr val="FFFFFF"/>
                </a:solidFill>
                <a:ea typeface="Calibri"/>
                <a:cs typeface="Calibri"/>
                <a:sym typeface="Calibri"/>
              </a:rPr>
              <a:t>.</a:t>
            </a:r>
          </a:p>
          <a:p>
            <a:pPr marL="0" lvl="0" indent="0" defTabSz="914400">
              <a:lnSpc>
                <a:spcPct val="90000"/>
              </a:lnSpc>
              <a:spcBef>
                <a:spcPts val="600"/>
              </a:spcBef>
              <a:buSzPct val="100000"/>
              <a:buNone/>
              <a:defRPr sz="1800">
                <a:solidFill>
                  <a:srgbClr val="000000"/>
                </a:solidFill>
              </a:defRPr>
            </a:pPr>
            <a:r>
              <a:rPr sz="4000" dirty="0" smtClean="0">
                <a:solidFill>
                  <a:srgbClr val="FFFFFF"/>
                </a:solidFill>
                <a:ea typeface="Calibri"/>
                <a:cs typeface="Calibri"/>
                <a:sym typeface="Calibri"/>
              </a:rPr>
              <a:t> </a:t>
            </a:r>
            <a:endParaRPr sz="4000" dirty="0">
              <a:solidFill>
                <a:srgbClr val="FFFFFF"/>
              </a:solidFill>
              <a:ea typeface="Calibri"/>
              <a:cs typeface="Calibri"/>
              <a:sym typeface="Calibri"/>
            </a:endParaRPr>
          </a:p>
          <a:p>
            <a:pPr marL="472965" lvl="0" indent="-472965" defTabSz="914400">
              <a:lnSpc>
                <a:spcPct val="90000"/>
              </a:lnSpc>
              <a:spcBef>
                <a:spcPts val="600"/>
              </a:spcBef>
              <a:buSzPct val="100000"/>
              <a:buFont typeface="Arial"/>
              <a:buChar char="•"/>
              <a:defRPr sz="1800">
                <a:solidFill>
                  <a:srgbClr val="000000"/>
                </a:solidFill>
              </a:defRPr>
            </a:pPr>
            <a:r>
              <a:rPr sz="4000" dirty="0">
                <a:solidFill>
                  <a:srgbClr val="FFFFFF"/>
                </a:solidFill>
                <a:ea typeface="Calibri"/>
                <a:cs typeface="Calibri"/>
                <a:sym typeface="Calibri"/>
              </a:rPr>
              <a:t>Has a femoral nerve catheter with 0.125% bupivacaine infusing at </a:t>
            </a:r>
            <a:r>
              <a:rPr sz="4000" dirty="0" smtClean="0">
                <a:solidFill>
                  <a:srgbClr val="FFFFFF"/>
                </a:solidFill>
                <a:ea typeface="Calibri"/>
                <a:cs typeface="Calibri"/>
                <a:sym typeface="Calibri"/>
              </a:rPr>
              <a:t>6ml/hour</a:t>
            </a:r>
            <a:r>
              <a:rPr lang="en-US" sz="4000" dirty="0" smtClean="0">
                <a:solidFill>
                  <a:srgbClr val="FFFFFF"/>
                </a:solidFill>
                <a:ea typeface="Calibri"/>
                <a:cs typeface="Calibri"/>
                <a:sym typeface="Calibri"/>
              </a:rPr>
              <a:t>.</a:t>
            </a:r>
            <a:endParaRPr sz="4000" dirty="0">
              <a:solidFill>
                <a:srgbClr val="FFFFFF"/>
              </a:solidFill>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title"/>
          </p:nvPr>
        </p:nvSpPr>
        <p:spPr>
          <a:xfrm>
            <a:off x="44138" y="203200"/>
            <a:ext cx="5696262" cy="2540000"/>
          </a:xfrm>
          <a:prstGeom prst="rect">
            <a:avLst/>
          </a:prstGeom>
        </p:spPr>
        <p:txBody>
          <a:bodyPr/>
          <a:lstStyle>
            <a:lvl1pPr>
              <a:defRPr sz="5000"/>
            </a:lvl1pPr>
          </a:lstStyle>
          <a:p>
            <a:pPr lvl="0">
              <a:defRPr sz="1800">
                <a:solidFill>
                  <a:srgbClr val="000000"/>
                </a:solidFill>
              </a:defRPr>
            </a:pPr>
            <a:r>
              <a:rPr sz="5000" dirty="0">
                <a:solidFill>
                  <a:srgbClr val="FFFFFF"/>
                </a:solidFill>
              </a:rPr>
              <a:t>What is Pain?</a:t>
            </a:r>
          </a:p>
        </p:txBody>
      </p:sp>
      <p:sp>
        <p:nvSpPr>
          <p:cNvPr id="296" name="Shape 296"/>
          <p:cNvSpPr>
            <a:spLocks noGrp="1"/>
          </p:cNvSpPr>
          <p:nvPr>
            <p:ph type="body" idx="1"/>
          </p:nvPr>
        </p:nvSpPr>
        <p:spPr>
          <a:xfrm>
            <a:off x="150734" y="2205160"/>
            <a:ext cx="11584066" cy="7103317"/>
          </a:xfrm>
          <a:prstGeom prst="rect">
            <a:avLst/>
          </a:prstGeom>
        </p:spPr>
        <p:txBody>
          <a:bodyPr/>
          <a:lstStyle/>
          <a:p>
            <a:pPr marL="443441" lvl="0" indent="-425979" defTabSz="914400">
              <a:spcBef>
                <a:spcPts val="500"/>
              </a:spcBef>
              <a:buSzPct val="60000"/>
              <a:buFont typeface="Helvetica"/>
              <a:buBlip>
                <a:blip r:embed="rId2"/>
              </a:buBlip>
              <a:defRPr sz="1800">
                <a:solidFill>
                  <a:srgbClr val="000000"/>
                </a:solidFill>
              </a:defRPr>
            </a:pPr>
            <a:r>
              <a:rPr sz="35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“Pain is a complicated process that involves an intricate interplay of chemicals and signaling in the central nervous system.”  </a:t>
            </a:r>
            <a:r>
              <a:rPr sz="3500" i="1"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Sean Mackey, MD</a:t>
            </a:r>
          </a:p>
          <a:p>
            <a:pPr marL="443441" lvl="0" indent="-425979" defTabSz="914400">
              <a:spcBef>
                <a:spcPts val="500"/>
              </a:spcBef>
              <a:buSzPct val="60000"/>
              <a:buFont typeface="Helvetica"/>
              <a:buBlip>
                <a:blip r:embed="rId2"/>
              </a:buBlip>
              <a:defRPr sz="1800">
                <a:solidFill>
                  <a:srgbClr val="000000"/>
                </a:solidFill>
              </a:defRPr>
            </a:pPr>
            <a:endParaRPr sz="3500" i="1"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endParaRPr>
          </a:p>
          <a:p>
            <a:pPr marL="443441" lvl="0" indent="-425979" defTabSz="914400">
              <a:spcBef>
                <a:spcPts val="500"/>
              </a:spcBef>
              <a:buSzPct val="60000"/>
              <a:buFont typeface="Helvetica"/>
              <a:buBlip>
                <a:blip r:embed="rId2"/>
              </a:buBlip>
              <a:defRPr sz="1800">
                <a:solidFill>
                  <a:srgbClr val="000000"/>
                </a:solidFill>
              </a:defRPr>
            </a:pPr>
            <a:r>
              <a:rPr sz="35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“An unpleasant sensory or emotional experience associated with actual or potential tissue damage or described in terms of such damage.” </a:t>
            </a:r>
            <a:r>
              <a:rPr sz="3500" i="1"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IASP</a:t>
            </a:r>
          </a:p>
          <a:p>
            <a:pPr marL="443441" lvl="0" indent="-425979" defTabSz="914400">
              <a:spcBef>
                <a:spcPts val="500"/>
              </a:spcBef>
              <a:buSzPct val="60000"/>
              <a:buFont typeface="Helvetica"/>
              <a:buBlip>
                <a:blip r:embed="rId2"/>
              </a:buBlip>
              <a:defRPr sz="1800">
                <a:solidFill>
                  <a:srgbClr val="000000"/>
                </a:solidFill>
              </a:defRPr>
            </a:pPr>
            <a:endParaRPr sz="3500" i="1"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endParaRPr>
          </a:p>
          <a:p>
            <a:pPr marL="443441" lvl="0" indent="-425979" defTabSz="914400">
              <a:spcBef>
                <a:spcPts val="500"/>
              </a:spcBef>
              <a:buSzPct val="60000"/>
              <a:buFont typeface="Helvetica"/>
              <a:buBlip>
                <a:blip r:embed="rId2"/>
              </a:buBlip>
              <a:defRPr sz="1800">
                <a:solidFill>
                  <a:srgbClr val="000000"/>
                </a:solidFill>
              </a:defRPr>
            </a:pPr>
            <a:r>
              <a:rPr sz="35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“Whatever the experiencing person says it is, existing whenever he/she says it does.” </a:t>
            </a:r>
            <a:r>
              <a:rPr sz="3500" i="1" dirty="0" err="1">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McCaffery</a:t>
            </a:r>
            <a:r>
              <a:rPr sz="3500" i="1"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 RN</a:t>
            </a:r>
          </a:p>
        </p:txBody>
      </p:sp>
      <p:sp>
        <p:nvSpPr>
          <p:cNvPr id="297" name="Shape 297"/>
          <p:cNvSpPr/>
          <p:nvPr/>
        </p:nvSpPr>
        <p:spPr>
          <a:xfrm>
            <a:off x="1701800" y="8499016"/>
            <a:ext cx="12268200" cy="52322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lgn="l" defTabSz="914400">
              <a:defRPr sz="1800">
                <a:solidFill>
                  <a:srgbClr val="000000"/>
                </a:solidFill>
              </a:defRPr>
            </a:pPr>
            <a:endParaRPr sz="3400" dirty="0">
              <a:solidFill>
                <a:srgbClr val="FFFFFF"/>
              </a:solidFill>
              <a:latin typeface="Palatino Linotype"/>
              <a:ea typeface="Palatino Linotype"/>
              <a:cs typeface="Palatino Linotype"/>
              <a:sym typeface="Palatino Linotype"/>
            </a:endParaRPr>
          </a:p>
        </p:txBody>
      </p:sp>
    </p:spTree>
  </p:cSld>
  <p:clrMapOvr>
    <a:masterClrMapping/>
  </p:clrMapOvr>
  <p:transition spd="med"/>
  <p:timing>
    <p:tnLst>
      <p:par>
        <p:cTn id="1" dur="indefinite" restart="never" fill="hold"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p:cNvSpPr>
          <p:nvPr>
            <p:ph type="body" idx="1"/>
          </p:nvPr>
        </p:nvSpPr>
        <p:spPr>
          <a:xfrm>
            <a:off x="234489" y="335850"/>
            <a:ext cx="9284620" cy="8914390"/>
          </a:xfrm>
          <a:prstGeom prst="rect">
            <a:avLst/>
          </a:prstGeom>
        </p:spPr>
        <p:txBody>
          <a:bodyPr>
            <a:normAutofit/>
          </a:bodyPr>
          <a:lstStyle/>
          <a:p>
            <a:pPr marL="342900" lvl="0" indent="-342900" defTabSz="914400">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What is your post-op plan for J</a:t>
            </a:r>
            <a:r>
              <a:rPr sz="3200" dirty="0" smtClean="0">
                <a:solidFill>
                  <a:srgbClr val="FFFFFF"/>
                </a:solidFill>
                <a:ea typeface="Calibri"/>
                <a:cs typeface="Calibri"/>
                <a:sym typeface="Calibri"/>
              </a:rPr>
              <a:t>?</a:t>
            </a:r>
            <a:endParaRPr lang="en-US" sz="3200" dirty="0" smtClean="0">
              <a:solidFill>
                <a:srgbClr val="FFFFFF"/>
              </a:solidFill>
              <a:ea typeface="Calibri"/>
              <a:cs typeface="Calibri"/>
              <a:sym typeface="Calibri"/>
            </a:endParaRPr>
          </a:p>
          <a:p>
            <a:pPr marL="0" lvl="0" indent="0" defTabSz="914400">
              <a:spcBef>
                <a:spcPts val="7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Opioids</a:t>
            </a:r>
          </a:p>
          <a:p>
            <a:pPr marL="742950" lvl="1" indent="-285750" defTabSz="914400">
              <a:spcBef>
                <a:spcPts val="600"/>
              </a:spcBef>
              <a:buSzPct val="100000"/>
              <a:buFont typeface="Arial"/>
              <a:buChar char="–"/>
              <a:defRPr sz="1800">
                <a:solidFill>
                  <a:srgbClr val="000000"/>
                </a:solidFill>
              </a:defRPr>
            </a:pPr>
            <a:r>
              <a:rPr sz="3200" dirty="0" err="1">
                <a:solidFill>
                  <a:srgbClr val="FFFFFF"/>
                </a:solidFill>
                <a:ea typeface="Calibri"/>
                <a:cs typeface="Calibri"/>
                <a:sym typeface="Calibri"/>
              </a:rPr>
              <a:t>Oxycontin</a:t>
            </a:r>
            <a:endParaRPr sz="3200" dirty="0">
              <a:solidFill>
                <a:srgbClr val="FFFFFF"/>
              </a:solidFill>
              <a:ea typeface="Calibri"/>
              <a:cs typeface="Calibri"/>
              <a:sym typeface="Calibri"/>
            </a:endParaRPr>
          </a:p>
          <a:p>
            <a:pPr marL="742950" lvl="1" indent="-285750" defTabSz="914400">
              <a:spcBef>
                <a:spcPts val="600"/>
              </a:spcBef>
              <a:buSzPct val="100000"/>
              <a:buFont typeface="Arial"/>
              <a:buChar char="–"/>
              <a:defRPr sz="1800">
                <a:solidFill>
                  <a:srgbClr val="000000"/>
                </a:solidFill>
              </a:defRPr>
            </a:pPr>
            <a:r>
              <a:rPr sz="3200" dirty="0" smtClean="0">
                <a:solidFill>
                  <a:srgbClr val="FFFFFF"/>
                </a:solidFill>
                <a:ea typeface="Calibri"/>
                <a:cs typeface="Calibri"/>
                <a:sym typeface="Calibri"/>
              </a:rPr>
              <a:t>Oxycodone</a:t>
            </a:r>
            <a:endParaRPr lang="en-US" sz="3200" dirty="0" smtClean="0">
              <a:solidFill>
                <a:srgbClr val="FFFFFF"/>
              </a:solidFill>
              <a:ea typeface="Calibri"/>
              <a:cs typeface="Calibri"/>
              <a:sym typeface="Calibri"/>
            </a:endParaRPr>
          </a:p>
          <a:p>
            <a:pPr marL="457200" lvl="1" indent="0" defTabSz="914400">
              <a:spcBef>
                <a:spcPts val="6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err="1">
                <a:solidFill>
                  <a:srgbClr val="FFFFFF"/>
                </a:solidFill>
                <a:ea typeface="Calibri"/>
                <a:cs typeface="Calibri"/>
                <a:sym typeface="Calibri"/>
              </a:rPr>
              <a:t>Adjuvents</a:t>
            </a:r>
            <a:endParaRPr sz="3200" dirty="0">
              <a:solidFill>
                <a:srgbClr val="FFFFFF"/>
              </a:solidFill>
              <a:ea typeface="Calibri"/>
              <a:cs typeface="Calibri"/>
              <a:sym typeface="Calibri"/>
            </a:endParaRPr>
          </a:p>
          <a:p>
            <a:pPr marL="742950" lvl="1" indent="-28575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Acetaminophen</a:t>
            </a:r>
          </a:p>
          <a:p>
            <a:pPr marL="742950" lvl="1" indent="-28575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Gabapentin</a:t>
            </a:r>
          </a:p>
          <a:p>
            <a:pPr marL="742950" lvl="1" indent="-28575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NSAIDs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p:cNvSpPr>
          <p:nvPr>
            <p:ph type="body" idx="1"/>
          </p:nvPr>
        </p:nvSpPr>
        <p:spPr>
          <a:xfrm>
            <a:off x="127892" y="21021"/>
            <a:ext cx="12413995" cy="8343336"/>
          </a:xfrm>
          <a:prstGeom prst="rect">
            <a:avLst/>
          </a:prstGeom>
        </p:spPr>
        <p:txBody>
          <a:bodyPr>
            <a:normAutofit/>
          </a:bodyPr>
          <a:lstStyle/>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Pt is very anxious</a:t>
            </a: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Reports having trouble being a passenger in a car</a:t>
            </a: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Describes high anxiety and is requesting a Psychiatry consult</a:t>
            </a:r>
          </a:p>
          <a:p>
            <a:pPr marL="742950" lvl="1" indent="-285750" defTabSz="914400">
              <a:lnSpc>
                <a:spcPct val="90000"/>
              </a:lnSpc>
              <a:spcBef>
                <a:spcPts val="600"/>
              </a:spcBef>
              <a:buSzPct val="100000"/>
              <a:buFont typeface="Arial"/>
              <a:buChar char="–"/>
              <a:defRPr sz="1800">
                <a:solidFill>
                  <a:srgbClr val="000000"/>
                </a:solidFill>
              </a:defRPr>
            </a:pPr>
            <a:endParaRPr sz="3200" dirty="0">
              <a:solidFill>
                <a:srgbClr val="FFFFFF"/>
              </a:solidFill>
              <a:ea typeface="Calibri"/>
              <a:cs typeface="Calibri"/>
              <a:sym typeface="Calibri"/>
            </a:endParaRPr>
          </a:p>
          <a:p>
            <a:pPr marL="742950" lvl="1" indent="-285750" defTabSz="914400">
              <a:lnSpc>
                <a:spcPct val="90000"/>
              </a:lnSpc>
              <a:spcBef>
                <a:spcPts val="600"/>
              </a:spcBef>
              <a:buSzPct val="100000"/>
              <a:buFont typeface="Arial"/>
              <a:buChar char="–"/>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Was discharged to home early POD#2 on:</a:t>
            </a:r>
          </a:p>
          <a:p>
            <a:pPr marL="742950" lvl="1" indent="-285750" defTabSz="914400">
              <a:lnSpc>
                <a:spcPct val="90000"/>
              </a:lnSpc>
              <a:spcBef>
                <a:spcPts val="600"/>
              </a:spcBef>
              <a:buSzPct val="100000"/>
              <a:buFont typeface="Arial"/>
              <a:buChar char="–"/>
              <a:defRPr sz="1800">
                <a:solidFill>
                  <a:srgbClr val="000000"/>
                </a:solidFill>
              </a:defRPr>
            </a:pPr>
            <a:r>
              <a:rPr sz="3200" dirty="0" err="1">
                <a:solidFill>
                  <a:srgbClr val="FFFFFF"/>
                </a:solidFill>
                <a:ea typeface="Calibri"/>
                <a:cs typeface="Calibri"/>
                <a:sym typeface="Calibri"/>
              </a:rPr>
              <a:t>Oxycontin</a:t>
            </a:r>
            <a:r>
              <a:rPr sz="3200" dirty="0">
                <a:solidFill>
                  <a:srgbClr val="FFFFFF"/>
                </a:solidFill>
                <a:ea typeface="Calibri"/>
                <a:cs typeface="Calibri"/>
                <a:sym typeface="Calibri"/>
              </a:rPr>
              <a:t> 20mg TID</a:t>
            </a: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Oxycodone 10-15 q 4 h prn</a:t>
            </a: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Gabapentin 900mg TID</a:t>
            </a: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Scheduled </a:t>
            </a:r>
            <a:r>
              <a:rPr sz="3200" dirty="0" smtClean="0">
                <a:solidFill>
                  <a:srgbClr val="FFFFFF"/>
                </a:solidFill>
                <a:ea typeface="Calibri"/>
                <a:cs typeface="Calibri"/>
                <a:sym typeface="Calibri"/>
              </a:rPr>
              <a:t>acetaminophen</a:t>
            </a:r>
            <a:endParaRPr lang="en-US" sz="3200" dirty="0" smtClean="0">
              <a:solidFill>
                <a:srgbClr val="FFFFFF"/>
              </a:solidFill>
              <a:ea typeface="Calibri"/>
              <a:cs typeface="Calibri"/>
              <a:sym typeface="Calibri"/>
            </a:endParaRPr>
          </a:p>
          <a:p>
            <a:pPr marL="457200" lvl="1" indent="0" defTabSz="914400">
              <a:lnSpc>
                <a:spcPct val="90000"/>
              </a:lnSpc>
              <a:spcBef>
                <a:spcPts val="6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Follow up with outpatient Psychiatry</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body" idx="1"/>
          </p:nvPr>
        </p:nvSpPr>
        <p:spPr>
          <a:xfrm>
            <a:off x="103369" y="762000"/>
            <a:ext cx="8761231" cy="8343336"/>
          </a:xfrm>
          <a:prstGeom prst="rect">
            <a:avLst/>
          </a:prstGeom>
        </p:spPr>
        <p:txBody>
          <a:bodyPr>
            <a:normAutofit/>
          </a:bodyPr>
          <a:lstStyle/>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 J is admitted 6 weeks later for removal and replacement of antibiotic </a:t>
            </a:r>
            <a:r>
              <a:rPr sz="3200" dirty="0" smtClean="0">
                <a:solidFill>
                  <a:srgbClr val="FFFFFF"/>
                </a:solidFill>
                <a:ea typeface="Calibri"/>
                <a:cs typeface="Calibri"/>
                <a:sym typeface="Calibri"/>
              </a:rPr>
              <a:t>spacer</a:t>
            </a:r>
            <a:r>
              <a:rPr lang="en-US" sz="3200" dirty="0" smtClean="0">
                <a:solidFill>
                  <a:srgbClr val="FFFFFF"/>
                </a:solidFill>
                <a:ea typeface="Calibri"/>
                <a:cs typeface="Calibri"/>
                <a:sym typeface="Calibri"/>
              </a:rPr>
              <a:t>.</a:t>
            </a:r>
          </a:p>
          <a:p>
            <a:pPr marL="0" lvl="0" indent="0" defTabSz="914400">
              <a:lnSpc>
                <a:spcPct val="90000"/>
              </a:lnSpc>
              <a:spcBef>
                <a:spcPts val="7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Has seen Psychiatry and is now taking Clonazepam 1mg </a:t>
            </a:r>
            <a:r>
              <a:rPr sz="3200" dirty="0" smtClean="0">
                <a:solidFill>
                  <a:srgbClr val="FFFFFF"/>
                </a:solidFill>
                <a:ea typeface="Calibri"/>
                <a:cs typeface="Calibri"/>
                <a:sym typeface="Calibri"/>
              </a:rPr>
              <a:t>TID</a:t>
            </a:r>
            <a:r>
              <a:rPr lang="en-US" sz="3200" dirty="0" smtClean="0">
                <a:solidFill>
                  <a:srgbClr val="FFFFFF"/>
                </a:solidFill>
                <a:ea typeface="Calibri"/>
                <a:cs typeface="Calibri"/>
                <a:sym typeface="Calibri"/>
              </a:rPr>
              <a:t>.</a:t>
            </a:r>
            <a:endParaRPr sz="3200" dirty="0">
              <a:solidFill>
                <a:srgbClr val="FFFFFF"/>
              </a:solidFill>
              <a:ea typeface="Calibri"/>
              <a:cs typeface="Calibri"/>
              <a:sym typeface="Calibri"/>
            </a:endParaRPr>
          </a:p>
          <a:p>
            <a:pPr marL="742950" lvl="1" indent="-285750" defTabSz="914400">
              <a:lnSpc>
                <a:spcPct val="90000"/>
              </a:lnSpc>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Pt reports she is better able tolerate </a:t>
            </a:r>
            <a:endParaRPr lang="en-US" sz="3200" dirty="0" smtClean="0">
              <a:solidFill>
                <a:srgbClr val="FFFFFF"/>
              </a:solidFill>
              <a:ea typeface="Calibri"/>
              <a:cs typeface="Calibri"/>
              <a:sym typeface="Calibri"/>
            </a:endParaRPr>
          </a:p>
          <a:p>
            <a:pPr marL="457200" lvl="1" indent="0" defTabSz="914400">
              <a:lnSpc>
                <a:spcPct val="90000"/>
              </a:lnSpc>
              <a:spcBef>
                <a:spcPts val="600"/>
              </a:spcBef>
              <a:buSzPct val="100000"/>
              <a:buNone/>
              <a:defRPr sz="1800">
                <a:solidFill>
                  <a:srgbClr val="000000"/>
                </a:solidFill>
              </a:defRPr>
            </a:pPr>
            <a:r>
              <a:rPr lang="en-US" sz="3200" dirty="0">
                <a:ea typeface="Calibri"/>
                <a:cs typeface="Calibri"/>
                <a:sym typeface="Calibri"/>
              </a:rPr>
              <a:t> </a:t>
            </a:r>
            <a:r>
              <a:rPr lang="en-US" sz="3200" dirty="0" smtClean="0">
                <a:ea typeface="Calibri"/>
                <a:cs typeface="Calibri"/>
                <a:sym typeface="Calibri"/>
              </a:rPr>
              <a:t>  </a:t>
            </a:r>
            <a:r>
              <a:rPr sz="3200" dirty="0" smtClean="0">
                <a:solidFill>
                  <a:srgbClr val="FFFFFF"/>
                </a:solidFill>
                <a:ea typeface="Calibri"/>
                <a:cs typeface="Calibri"/>
                <a:sym typeface="Calibri"/>
              </a:rPr>
              <a:t>riding </a:t>
            </a:r>
            <a:r>
              <a:rPr sz="3200" dirty="0">
                <a:solidFill>
                  <a:srgbClr val="FFFFFF"/>
                </a:solidFill>
                <a:ea typeface="Calibri"/>
                <a:cs typeface="Calibri"/>
                <a:sym typeface="Calibri"/>
              </a:rPr>
              <a:t>in a </a:t>
            </a:r>
            <a:r>
              <a:rPr sz="3200" dirty="0" smtClean="0">
                <a:solidFill>
                  <a:srgbClr val="FFFFFF"/>
                </a:solidFill>
                <a:ea typeface="Calibri"/>
                <a:cs typeface="Calibri"/>
                <a:sym typeface="Calibri"/>
              </a:rPr>
              <a:t>car</a:t>
            </a:r>
            <a:r>
              <a:rPr lang="en-US" sz="3200" dirty="0" smtClean="0">
                <a:solidFill>
                  <a:srgbClr val="FFFFFF"/>
                </a:solidFill>
                <a:ea typeface="Calibri"/>
                <a:cs typeface="Calibri"/>
                <a:sym typeface="Calibri"/>
              </a:rPr>
              <a:t>.</a:t>
            </a:r>
          </a:p>
          <a:p>
            <a:pPr marL="457200" lvl="1" indent="0" defTabSz="914400">
              <a:lnSpc>
                <a:spcPct val="90000"/>
              </a:lnSpc>
              <a:spcBef>
                <a:spcPts val="6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Still reports high pain scores on home </a:t>
            </a:r>
            <a:endParaRPr lang="en-US" sz="3200" dirty="0" smtClean="0">
              <a:solidFill>
                <a:srgbClr val="FFFFFF"/>
              </a:solidFill>
              <a:ea typeface="Calibri"/>
              <a:cs typeface="Calibri"/>
              <a:sym typeface="Calibri"/>
            </a:endParaRPr>
          </a:p>
          <a:p>
            <a:pPr marL="0" lvl="0" indent="0" defTabSz="914400">
              <a:lnSpc>
                <a:spcPct val="90000"/>
              </a:lnSpc>
              <a:spcBef>
                <a:spcPts val="700"/>
              </a:spcBef>
              <a:buSzPct val="100000"/>
              <a:buNone/>
              <a:defRPr sz="1800">
                <a:solidFill>
                  <a:srgbClr val="000000"/>
                </a:solidFill>
              </a:defRPr>
            </a:pPr>
            <a:r>
              <a:rPr sz="3200" dirty="0" smtClean="0">
                <a:solidFill>
                  <a:srgbClr val="FFFFFF"/>
                </a:solidFill>
                <a:ea typeface="Calibri"/>
                <a:cs typeface="Calibri"/>
                <a:sym typeface="Calibri"/>
              </a:rPr>
              <a:t>regimen </a:t>
            </a:r>
            <a:r>
              <a:rPr sz="3200" dirty="0">
                <a:solidFill>
                  <a:srgbClr val="FFFFFF"/>
                </a:solidFill>
                <a:ea typeface="Calibri"/>
                <a:cs typeface="Calibri"/>
                <a:sym typeface="Calibri"/>
              </a:rPr>
              <a:t>and is taking maximum dose of prn </a:t>
            </a:r>
            <a:r>
              <a:rPr sz="3200" dirty="0" smtClean="0">
                <a:solidFill>
                  <a:srgbClr val="FFFFFF"/>
                </a:solidFill>
                <a:ea typeface="Calibri"/>
                <a:cs typeface="Calibri"/>
                <a:sym typeface="Calibri"/>
              </a:rPr>
              <a:t>oxycodone</a:t>
            </a:r>
            <a:r>
              <a:rPr lang="en-US" sz="3200" dirty="0" smtClean="0">
                <a:solidFill>
                  <a:srgbClr val="FFFFFF"/>
                </a:solidFill>
                <a:ea typeface="Calibri"/>
                <a:cs typeface="Calibri"/>
                <a:sym typeface="Calibri"/>
              </a:rPr>
              <a:t>.</a:t>
            </a:r>
          </a:p>
          <a:p>
            <a:pPr marL="0" lvl="0" indent="0" defTabSz="914400">
              <a:lnSpc>
                <a:spcPct val="90000"/>
              </a:lnSpc>
              <a:spcBef>
                <a:spcPts val="7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Is marijuana positive on a random urine </a:t>
            </a:r>
            <a:r>
              <a:rPr sz="3200" dirty="0" err="1">
                <a:solidFill>
                  <a:srgbClr val="FFFFFF"/>
                </a:solidFill>
                <a:ea typeface="Calibri"/>
                <a:cs typeface="Calibri"/>
                <a:sym typeface="Calibri"/>
              </a:rPr>
              <a:t>tox</a:t>
            </a:r>
            <a:r>
              <a:rPr sz="3200" dirty="0">
                <a:solidFill>
                  <a:srgbClr val="FFFFFF"/>
                </a:solidFill>
                <a:ea typeface="Calibri"/>
                <a:cs typeface="Calibri"/>
                <a:sym typeface="Calibri"/>
              </a:rPr>
              <a:t> </a:t>
            </a:r>
            <a:r>
              <a:rPr sz="3200" dirty="0" smtClean="0">
                <a:solidFill>
                  <a:srgbClr val="FFFFFF"/>
                </a:solidFill>
                <a:ea typeface="Calibri"/>
                <a:cs typeface="Calibri"/>
                <a:sym typeface="Calibri"/>
              </a:rPr>
              <a:t>screen</a:t>
            </a:r>
            <a:r>
              <a:rPr lang="en-US" sz="3200" dirty="0" smtClean="0">
                <a:solidFill>
                  <a:srgbClr val="FFFFFF"/>
                </a:solidFill>
                <a:ea typeface="Calibri"/>
                <a:cs typeface="Calibri"/>
                <a:sym typeface="Calibri"/>
              </a:rPr>
              <a:t>.</a:t>
            </a:r>
            <a:endParaRPr sz="3200" dirty="0">
              <a:solidFill>
                <a:srgbClr val="FFFFFF"/>
              </a:solidFill>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p:cNvSpPr>
          <p:nvPr>
            <p:ph type="body" idx="1"/>
          </p:nvPr>
        </p:nvSpPr>
        <p:spPr>
          <a:xfrm>
            <a:off x="155921" y="1981200"/>
            <a:ext cx="7184680" cy="4962698"/>
          </a:xfrm>
          <a:prstGeom prst="rect">
            <a:avLst/>
          </a:prstGeom>
        </p:spPr>
        <p:txBody>
          <a:bodyPr>
            <a:normAutofit fontScale="92500"/>
          </a:bodyPr>
          <a:lstStyle/>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J is POD#1 (this would be her third surgery on her left lower extremity</a:t>
            </a:r>
            <a:r>
              <a:rPr sz="3200" dirty="0" smtClean="0">
                <a:solidFill>
                  <a:srgbClr val="FFFFFF"/>
                </a:solidFill>
                <a:ea typeface="Calibri"/>
                <a:cs typeface="Calibri"/>
                <a:sym typeface="Calibri"/>
              </a:rPr>
              <a:t>)</a:t>
            </a:r>
            <a:r>
              <a:rPr lang="en-US" sz="3200" dirty="0" smtClean="0">
                <a:solidFill>
                  <a:srgbClr val="FFFFFF"/>
                </a:solidFill>
                <a:ea typeface="Calibri"/>
                <a:cs typeface="Calibri"/>
                <a:sym typeface="Calibri"/>
              </a:rPr>
              <a:t>.</a:t>
            </a:r>
          </a:p>
          <a:p>
            <a:pPr marL="0" lvl="0" indent="0" defTabSz="914400">
              <a:lnSpc>
                <a:spcPct val="90000"/>
              </a:lnSpc>
              <a:spcBef>
                <a:spcPts val="7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J has a PCA set at 0.4-0.6mg q 10 minutes (due to high pain scores, RNs have increased to 0.6mg) J is pushing the button at every </a:t>
            </a:r>
            <a:r>
              <a:rPr sz="3200" dirty="0" smtClean="0">
                <a:solidFill>
                  <a:srgbClr val="FFFFFF"/>
                </a:solidFill>
                <a:ea typeface="Calibri"/>
                <a:cs typeface="Calibri"/>
                <a:sym typeface="Calibri"/>
              </a:rPr>
              <a:t>opportunity</a:t>
            </a:r>
            <a:r>
              <a:rPr lang="en-US" sz="3200" dirty="0" smtClean="0">
                <a:solidFill>
                  <a:srgbClr val="FFFFFF"/>
                </a:solidFill>
                <a:ea typeface="Calibri"/>
                <a:cs typeface="Calibri"/>
                <a:sym typeface="Calibri"/>
              </a:rPr>
              <a:t>.</a:t>
            </a:r>
          </a:p>
          <a:p>
            <a:pPr marL="0" lvl="0" indent="0" defTabSz="914400">
              <a:lnSpc>
                <a:spcPct val="90000"/>
              </a:lnSpc>
              <a:spcBef>
                <a:spcPts val="700"/>
              </a:spcBef>
              <a:buSzPct val="100000"/>
              <a:buNone/>
              <a:defRPr sz="1800">
                <a:solidFill>
                  <a:srgbClr val="000000"/>
                </a:solidFill>
              </a:defRPr>
            </a:pPr>
            <a:endParaRPr sz="3200" dirty="0">
              <a:solidFill>
                <a:srgbClr val="FFFFFF"/>
              </a:solidFill>
              <a:ea typeface="Calibri"/>
              <a:cs typeface="Calibri"/>
              <a:sym typeface="Calibri"/>
            </a:endParaRPr>
          </a:p>
          <a:p>
            <a:pPr marL="342900" lvl="0" indent="-342900" defTabSz="914400">
              <a:lnSpc>
                <a:spcPct val="90000"/>
              </a:lnSpc>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Her oral home pain regimen has been restarted and she is using all doses of prn oxycodone available to </a:t>
            </a:r>
            <a:r>
              <a:rPr sz="3200" dirty="0" smtClean="0">
                <a:solidFill>
                  <a:srgbClr val="FFFFFF"/>
                </a:solidFill>
                <a:ea typeface="Calibri"/>
                <a:cs typeface="Calibri"/>
                <a:sym typeface="Calibri"/>
              </a:rPr>
              <a:t>her</a:t>
            </a:r>
            <a:r>
              <a:rPr lang="en-US" sz="3200" dirty="0" smtClean="0">
                <a:solidFill>
                  <a:srgbClr val="FFFFFF"/>
                </a:solidFill>
                <a:ea typeface="Calibri"/>
                <a:cs typeface="Calibri"/>
                <a:sym typeface="Calibri"/>
              </a:rPr>
              <a:t>.</a:t>
            </a:r>
            <a:endParaRPr sz="3200" dirty="0">
              <a:solidFill>
                <a:srgbClr val="FFFFFF"/>
              </a:solidFill>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p:cNvSpPr>
          <p:nvPr>
            <p:ph type="body" idx="1"/>
          </p:nvPr>
        </p:nvSpPr>
        <p:spPr>
          <a:xfrm>
            <a:off x="142783" y="609600"/>
            <a:ext cx="6755508" cy="8343336"/>
          </a:xfrm>
          <a:prstGeom prst="rect">
            <a:avLst/>
          </a:prstGeom>
        </p:spPr>
        <p:txBody>
          <a:bodyPr>
            <a:normAutofit/>
          </a:bodyPr>
          <a:lstStyle/>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When you see her, she is falling asleep mid sentence and continues to report severe pain</a:t>
            </a:r>
          </a:p>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Her primary team wants to discharge her as soon as her pain is controlled</a:t>
            </a:r>
          </a:p>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What is your plan?  </a:t>
            </a:r>
          </a:p>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How do you get her off the PCA?</a:t>
            </a:r>
          </a:p>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What do you do about the positive </a:t>
            </a:r>
            <a:r>
              <a:rPr sz="3200" dirty="0" err="1">
                <a:solidFill>
                  <a:srgbClr val="FFFFFF"/>
                </a:solidFill>
                <a:ea typeface="Calibri"/>
                <a:cs typeface="Calibri"/>
                <a:sym typeface="Calibri"/>
              </a:rPr>
              <a:t>tox</a:t>
            </a:r>
            <a:r>
              <a:rPr sz="3200" dirty="0">
                <a:solidFill>
                  <a:srgbClr val="FFFFFF"/>
                </a:solidFill>
                <a:ea typeface="Calibri"/>
                <a:cs typeface="Calibri"/>
                <a:sym typeface="Calibri"/>
              </a:rPr>
              <a:t> screen?</a:t>
            </a:r>
          </a:p>
          <a:p>
            <a:pPr marL="342900" lvl="0" indent="-342900" defTabSz="914400">
              <a:spcBef>
                <a:spcPts val="600"/>
              </a:spcBef>
              <a:buSzPct val="100000"/>
              <a:buFont typeface="Arial"/>
              <a:buChar char="•"/>
              <a:defRPr sz="1800">
                <a:solidFill>
                  <a:srgbClr val="000000"/>
                </a:solidFill>
              </a:defRPr>
            </a:pPr>
            <a:r>
              <a:rPr sz="3200" dirty="0">
                <a:solidFill>
                  <a:srgbClr val="FFFFFF"/>
                </a:solidFill>
                <a:ea typeface="Calibri"/>
                <a:cs typeface="Calibri"/>
                <a:sym typeface="Calibri"/>
              </a:rPr>
              <a:t>Is she at risk for chronic pain?</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p:cNvSpPr>
          <p:nvPr>
            <p:ph type="body" idx="1"/>
          </p:nvPr>
        </p:nvSpPr>
        <p:spPr>
          <a:xfrm>
            <a:off x="457201" y="785496"/>
            <a:ext cx="7188199" cy="8508111"/>
          </a:xfrm>
          <a:prstGeom prst="rect">
            <a:avLst/>
          </a:prstGeom>
        </p:spPr>
        <p:txBody>
          <a:bodyPr lIns="45719" tIns="45719" rIns="45719" bIns="45719" anchor="t"/>
          <a:lstStyle/>
          <a:p>
            <a:pPr marL="342900" lvl="0" indent="-342900" defTabSz="914400">
              <a:spcBef>
                <a:spcPts val="700"/>
              </a:spcBef>
              <a:buSzPct val="100000"/>
              <a:buFont typeface="Arial"/>
              <a:buChar char="•"/>
              <a:defRPr sz="1800">
                <a:solidFill>
                  <a:srgbClr val="000000"/>
                </a:solidFill>
              </a:defRPr>
            </a:pPr>
            <a:r>
              <a:rPr sz="3200" dirty="0" err="1">
                <a:solidFill>
                  <a:srgbClr val="FFFFFF"/>
                </a:solidFill>
                <a:latin typeface="Calibri"/>
                <a:ea typeface="Calibri"/>
                <a:cs typeface="Calibri"/>
                <a:sym typeface="Calibri"/>
              </a:rPr>
              <a:t>Oxycontin</a:t>
            </a:r>
            <a:r>
              <a:rPr sz="3200" dirty="0">
                <a:solidFill>
                  <a:srgbClr val="FFFFFF"/>
                </a:solidFill>
                <a:latin typeface="Calibri"/>
                <a:ea typeface="Calibri"/>
                <a:cs typeface="Calibri"/>
                <a:sym typeface="Calibri"/>
              </a:rPr>
              <a:t> increased to 30mg </a:t>
            </a:r>
            <a:r>
              <a:rPr sz="3200" dirty="0" smtClean="0">
                <a:solidFill>
                  <a:srgbClr val="FFFFFF"/>
                </a:solidFill>
                <a:latin typeface="Calibri"/>
                <a:ea typeface="Calibri"/>
                <a:cs typeface="Calibri"/>
                <a:sym typeface="Calibri"/>
              </a:rPr>
              <a:t>TID</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Oxycodone increased to 20-30mg q 3 h </a:t>
            </a:r>
            <a:r>
              <a:rPr sz="3200" dirty="0" smtClean="0">
                <a:solidFill>
                  <a:srgbClr val="FFFFFF"/>
                </a:solidFill>
                <a:latin typeface="Calibri"/>
                <a:ea typeface="Calibri"/>
                <a:cs typeface="Calibri"/>
                <a:sym typeface="Calibri"/>
              </a:rPr>
              <a:t>prn</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PCA </a:t>
            </a:r>
            <a:r>
              <a:rPr sz="3200" dirty="0" smtClean="0">
                <a:solidFill>
                  <a:srgbClr val="FFFFFF"/>
                </a:solidFill>
                <a:latin typeface="Calibri"/>
                <a:ea typeface="Calibri"/>
                <a:cs typeface="Calibri"/>
                <a:sym typeface="Calibri"/>
              </a:rPr>
              <a:t>stopped</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Gabapentin increased to 1200 </a:t>
            </a:r>
            <a:r>
              <a:rPr sz="3200" dirty="0" smtClean="0">
                <a:solidFill>
                  <a:srgbClr val="FFFFFF"/>
                </a:solidFill>
                <a:latin typeface="Calibri"/>
                <a:ea typeface="Calibri"/>
                <a:cs typeface="Calibri"/>
                <a:sym typeface="Calibri"/>
              </a:rPr>
              <a:t>TID</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Continued scheduled </a:t>
            </a:r>
            <a:r>
              <a:rPr sz="3200" dirty="0" smtClean="0">
                <a:solidFill>
                  <a:srgbClr val="FFFFFF"/>
                </a:solidFill>
                <a:latin typeface="Calibri"/>
                <a:ea typeface="Calibri"/>
                <a:cs typeface="Calibri"/>
                <a:sym typeface="Calibri"/>
              </a:rPr>
              <a:t>acetaminophen</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Close follow </a:t>
            </a:r>
            <a:r>
              <a:rPr sz="3200" dirty="0" smtClean="0">
                <a:solidFill>
                  <a:srgbClr val="FFFFFF"/>
                </a:solidFill>
                <a:latin typeface="Calibri"/>
                <a:ea typeface="Calibri"/>
                <a:cs typeface="Calibri"/>
                <a:sym typeface="Calibri"/>
              </a:rPr>
              <a:t>up</a:t>
            </a:r>
            <a:r>
              <a:rPr lang="en-US" sz="3200" dirty="0" smtClean="0">
                <a:solidFill>
                  <a:srgbClr val="FFFFFF"/>
                </a:solidFill>
                <a:latin typeface="Calibri"/>
                <a:ea typeface="Calibri"/>
                <a:cs typeface="Calibri"/>
                <a:sym typeface="Calibri"/>
              </a:rPr>
              <a:t>.</a:t>
            </a:r>
          </a:p>
          <a:p>
            <a:pPr marL="342900" lvl="0" indent="-342900" defTabSz="914400">
              <a:spcBef>
                <a:spcPts val="700"/>
              </a:spcBef>
              <a:buSzPct val="100000"/>
              <a:buFont typeface="Arial"/>
              <a:buChar char="•"/>
              <a:defRPr sz="1800">
                <a:solidFill>
                  <a:srgbClr val="000000"/>
                </a:solidFill>
              </a:defRPr>
            </a:pPr>
            <a:endParaRPr sz="3200" dirty="0">
              <a:solidFill>
                <a:srgbClr val="FFFFFF"/>
              </a:solidFill>
              <a:latin typeface="Calibri"/>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latin typeface="Calibri"/>
                <a:ea typeface="Calibri"/>
                <a:cs typeface="Calibri"/>
                <a:sym typeface="Calibri"/>
              </a:rPr>
              <a:t>Lots and lots of emotional </a:t>
            </a:r>
            <a:r>
              <a:rPr sz="3200" dirty="0" smtClean="0">
                <a:solidFill>
                  <a:srgbClr val="FFFFFF"/>
                </a:solidFill>
                <a:latin typeface="Calibri"/>
                <a:ea typeface="Calibri"/>
                <a:cs typeface="Calibri"/>
                <a:sym typeface="Calibri"/>
              </a:rPr>
              <a:t>support</a:t>
            </a:r>
            <a:r>
              <a:rPr lang="en-US" sz="3200" dirty="0" smtClean="0">
                <a:solidFill>
                  <a:srgbClr val="FFFFFF"/>
                </a:solidFill>
                <a:latin typeface="Calibri"/>
                <a:ea typeface="Calibri"/>
                <a:cs typeface="Calibri"/>
                <a:sym typeface="Calibri"/>
              </a:rPr>
              <a:t>.</a:t>
            </a:r>
            <a:endParaRPr sz="3200" dirty="0">
              <a:solidFill>
                <a:srgbClr val="FFFFFF"/>
              </a:solidFill>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p:cNvSpPr>
          <p:nvPr>
            <p:ph type="body" idx="1"/>
          </p:nvPr>
        </p:nvSpPr>
        <p:spPr>
          <a:xfrm>
            <a:off x="457201" y="800724"/>
            <a:ext cx="6197600" cy="8348217"/>
          </a:xfrm>
          <a:prstGeom prst="rect">
            <a:avLst/>
          </a:prstGeom>
        </p:spPr>
        <p:txBody>
          <a:bodyPr lIns="45719" tIns="45719" rIns="45719" bIns="45719" anchor="t"/>
          <a:lstStyle/>
          <a:p>
            <a:pPr marL="342900" lvl="0" indent="-342900" defTabSz="914400">
              <a:spcBef>
                <a:spcPts val="700"/>
              </a:spcBef>
              <a:buSzPct val="100000"/>
              <a:buFont typeface="Arial"/>
              <a:buChar char="•"/>
              <a:defRPr sz="1800">
                <a:solidFill>
                  <a:srgbClr val="000000"/>
                </a:solidFill>
              </a:defRPr>
            </a:pPr>
            <a:endParaRPr lang="en-US" sz="3200" dirty="0" smtClean="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endParaRPr lang="en-US" sz="3200" dirty="0">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smtClean="0">
                <a:solidFill>
                  <a:srgbClr val="FFFFFF"/>
                </a:solidFill>
                <a:ea typeface="Calibri"/>
                <a:cs typeface="Calibri"/>
                <a:sym typeface="Calibri"/>
              </a:rPr>
              <a:t>As </a:t>
            </a:r>
            <a:r>
              <a:rPr sz="3200" dirty="0">
                <a:solidFill>
                  <a:srgbClr val="FFFFFF"/>
                </a:solidFill>
                <a:ea typeface="Calibri"/>
                <a:cs typeface="Calibri"/>
                <a:sym typeface="Calibri"/>
              </a:rPr>
              <a:t>the discharging service, do you think you can manage this or would you want to refer the patient out</a:t>
            </a:r>
            <a:r>
              <a:rPr sz="3200" dirty="0" smtClean="0">
                <a:solidFill>
                  <a:srgbClr val="FFFFFF"/>
                </a:solidFill>
                <a:ea typeface="Calibri"/>
                <a:cs typeface="Calibri"/>
                <a:sym typeface="Calibri"/>
              </a:rPr>
              <a:t>?</a:t>
            </a:r>
            <a:endParaRPr lang="en-US" sz="3200" dirty="0" smtClean="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endParaRPr lang="en-US" sz="3200" dirty="0">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endParaRPr lang="en-US" sz="3200" dirty="0" smtClean="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endParaRPr sz="3200" dirty="0">
              <a:solidFill>
                <a:srgbClr val="FFFFFF"/>
              </a:solidFill>
              <a:ea typeface="Calibri"/>
              <a:cs typeface="Calibri"/>
              <a:sym typeface="Calibri"/>
            </a:endParaRPr>
          </a:p>
          <a:p>
            <a:pPr marL="342900" lvl="0" indent="-342900" defTabSz="914400">
              <a:spcBef>
                <a:spcPts val="700"/>
              </a:spcBef>
              <a:buSzPct val="100000"/>
              <a:buFont typeface="Arial"/>
              <a:buChar char="•"/>
              <a:defRPr sz="1800">
                <a:solidFill>
                  <a:srgbClr val="000000"/>
                </a:solidFill>
              </a:defRPr>
            </a:pPr>
            <a:r>
              <a:rPr sz="3200" dirty="0">
                <a:solidFill>
                  <a:srgbClr val="FFFFFF"/>
                </a:solidFill>
                <a:ea typeface="Calibri"/>
                <a:cs typeface="Calibri"/>
                <a:sym typeface="Calibri"/>
              </a:rPr>
              <a:t>What services/support would want for ongoing care?  </a:t>
            </a:r>
          </a:p>
          <a:p>
            <a:pPr marL="0" lvl="0" indent="0" defTabSz="914400">
              <a:spcBef>
                <a:spcPts val="700"/>
              </a:spcBef>
              <a:buSzTx/>
              <a:buFont typeface="Arial"/>
              <a:buNone/>
              <a:defRPr sz="1800">
                <a:solidFill>
                  <a:srgbClr val="000000"/>
                </a:solidFill>
              </a:defRPr>
            </a:pPr>
            <a:r>
              <a:rPr sz="3200" dirty="0">
                <a:solidFill>
                  <a:srgbClr val="FFFFFF"/>
                </a:solidFill>
                <a:latin typeface="Calibri"/>
                <a:ea typeface="Calibri"/>
                <a:cs typeface="Calibri"/>
                <a:sym typeface="Calibri"/>
              </a:rPr>
              <a:t>	</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xfrm>
            <a:off x="82207" y="203200"/>
            <a:ext cx="12840385" cy="1946104"/>
          </a:xfrm>
          <a:prstGeom prst="rect">
            <a:avLst/>
          </a:prstGeom>
        </p:spPr>
        <p:txBody>
          <a:bodyPr/>
          <a:lstStyle>
            <a:lvl1pPr defTabSz="438911">
              <a:defRPr sz="6911"/>
            </a:lvl1pPr>
          </a:lstStyle>
          <a:p>
            <a:pPr lvl="0">
              <a:defRPr sz="1800">
                <a:solidFill>
                  <a:srgbClr val="000000"/>
                </a:solidFill>
              </a:defRPr>
            </a:pPr>
            <a:r>
              <a:rPr sz="6911">
                <a:solidFill>
                  <a:srgbClr val="FFFFFF"/>
                </a:solidFill>
              </a:rPr>
              <a:t>Case Study: Chronic Pain</a:t>
            </a:r>
          </a:p>
        </p:txBody>
      </p:sp>
      <p:sp>
        <p:nvSpPr>
          <p:cNvPr id="2" name="Rectangle 1"/>
          <p:cNvSpPr/>
          <p:nvPr/>
        </p:nvSpPr>
        <p:spPr>
          <a:xfrm>
            <a:off x="347717" y="3048000"/>
            <a:ext cx="7848600" cy="5693866"/>
          </a:xfrm>
          <a:prstGeom prst="rect">
            <a:avLst/>
          </a:prstGeom>
        </p:spPr>
        <p:txBody>
          <a:bodyPr wrap="square">
            <a:spAutoFit/>
          </a:bodyPr>
          <a:lstStyle/>
          <a:p>
            <a:pPr algn="l"/>
            <a:r>
              <a:rPr lang="en-US" sz="2800" dirty="0"/>
              <a:t>J is a 23 y female </a:t>
            </a:r>
            <a:r>
              <a:rPr lang="en-US" sz="2800" dirty="0" smtClean="0"/>
              <a:t>s/p multiple surgeries following being involved </a:t>
            </a:r>
            <a:r>
              <a:rPr lang="en-US" sz="2800" dirty="0"/>
              <a:t>in a rollover ATV accident, resulting in a compound fracture of left lower extremity.  </a:t>
            </a:r>
            <a:endParaRPr lang="en-US" sz="2800" dirty="0" smtClean="0"/>
          </a:p>
          <a:p>
            <a:pPr algn="l"/>
            <a:endParaRPr lang="en-US" sz="2800" dirty="0"/>
          </a:p>
          <a:p>
            <a:pPr algn="l"/>
            <a:r>
              <a:rPr lang="en-US" sz="2800" dirty="0" smtClean="0"/>
              <a:t>She was discharged from the hospital 10 days ago from her most recent surgery.</a:t>
            </a:r>
          </a:p>
          <a:p>
            <a:pPr algn="l"/>
            <a:endParaRPr lang="en-US" sz="2800" dirty="0"/>
          </a:p>
          <a:p>
            <a:pPr algn="l"/>
            <a:r>
              <a:rPr lang="en-US" sz="2800" dirty="0" smtClean="0"/>
              <a:t>You are being asked to help manage her chronic pain and take over the writing of her opioids.</a:t>
            </a:r>
          </a:p>
          <a:p>
            <a:pPr algn="l"/>
            <a:endParaRPr lang="en-US" sz="2800" dirty="0"/>
          </a:p>
          <a:p>
            <a:pPr algn="l"/>
            <a:endParaRPr lang="en-US" sz="2800"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xfrm>
            <a:off x="82207" y="203200"/>
            <a:ext cx="12840385" cy="1946104"/>
          </a:xfrm>
          <a:prstGeom prst="rect">
            <a:avLst/>
          </a:prstGeom>
        </p:spPr>
        <p:txBody>
          <a:bodyPr/>
          <a:lstStyle>
            <a:lvl1pPr defTabSz="438911">
              <a:defRPr sz="6911"/>
            </a:lvl1pPr>
          </a:lstStyle>
          <a:p>
            <a:pPr lvl="0">
              <a:defRPr sz="1800">
                <a:solidFill>
                  <a:srgbClr val="000000"/>
                </a:solidFill>
              </a:defRPr>
            </a:pPr>
            <a:r>
              <a:rPr sz="6911">
                <a:solidFill>
                  <a:srgbClr val="FFFFFF"/>
                </a:solidFill>
              </a:rPr>
              <a:t>Case Study: Chronic Pain</a:t>
            </a:r>
          </a:p>
        </p:txBody>
      </p:sp>
      <p:sp>
        <p:nvSpPr>
          <p:cNvPr id="2" name="Rectangle 1"/>
          <p:cNvSpPr/>
          <p:nvPr/>
        </p:nvSpPr>
        <p:spPr>
          <a:xfrm>
            <a:off x="330200" y="2590800"/>
            <a:ext cx="7848600" cy="7201972"/>
          </a:xfrm>
          <a:prstGeom prst="rect">
            <a:avLst/>
          </a:prstGeom>
        </p:spPr>
        <p:txBody>
          <a:bodyPr wrap="square">
            <a:spAutoFit/>
          </a:bodyPr>
          <a:lstStyle/>
          <a:p>
            <a:pPr algn="l"/>
            <a:r>
              <a:rPr lang="en-US" sz="2800" dirty="0" smtClean="0"/>
              <a:t>PMH: chronic pain, opioid dependence, suspected substance dependence, depression, anxiety, obesity, suspected sleep apnea.</a:t>
            </a:r>
          </a:p>
          <a:p>
            <a:pPr algn="l"/>
            <a:endParaRPr lang="en-US" sz="2800" dirty="0"/>
          </a:p>
          <a:p>
            <a:pPr algn="l"/>
            <a:r>
              <a:rPr lang="en-US" sz="2800" dirty="0" smtClean="0"/>
              <a:t>Medications:</a:t>
            </a:r>
          </a:p>
          <a:p>
            <a:pPr marL="742950" indent="-742950" algn="l">
              <a:buAutoNum type="arabicParenR"/>
            </a:pPr>
            <a:r>
              <a:rPr lang="en-US" sz="2800" dirty="0" smtClean="0"/>
              <a:t>Gabapentin 1200 mg </a:t>
            </a:r>
            <a:r>
              <a:rPr lang="en-US" sz="2800" dirty="0" err="1" smtClean="0"/>
              <a:t>tid</a:t>
            </a:r>
            <a:endParaRPr lang="en-US" sz="2800" dirty="0" smtClean="0"/>
          </a:p>
          <a:p>
            <a:pPr marL="742950" indent="-742950" algn="l">
              <a:buAutoNum type="arabicParenR"/>
            </a:pPr>
            <a:r>
              <a:rPr lang="en-US" sz="2800" dirty="0" smtClean="0"/>
              <a:t>OxyContin 30 mg </a:t>
            </a:r>
            <a:r>
              <a:rPr lang="en-US" sz="2800" dirty="0" err="1" smtClean="0"/>
              <a:t>tid</a:t>
            </a:r>
            <a:endParaRPr lang="en-US" sz="2800" dirty="0" smtClean="0"/>
          </a:p>
          <a:p>
            <a:pPr marL="742950" indent="-742950" algn="l">
              <a:buAutoNum type="arabicParenR"/>
            </a:pPr>
            <a:r>
              <a:rPr lang="en-US" sz="2800" dirty="0" smtClean="0"/>
              <a:t>Oxycodone 10-20 mg q3hrs., prn</a:t>
            </a:r>
          </a:p>
          <a:p>
            <a:pPr marL="742950" indent="-742950" algn="l">
              <a:buAutoNum type="arabicParenR"/>
            </a:pPr>
            <a:r>
              <a:rPr lang="en-US" sz="2800" dirty="0" smtClean="0"/>
              <a:t>OTC </a:t>
            </a:r>
            <a:r>
              <a:rPr lang="en-US" sz="2800" dirty="0" err="1" smtClean="0"/>
              <a:t>tylenol</a:t>
            </a:r>
            <a:endParaRPr lang="en-US" sz="2800" dirty="0" smtClean="0"/>
          </a:p>
          <a:p>
            <a:pPr marL="742950" indent="-742950" algn="l">
              <a:buAutoNum type="arabicParenR"/>
            </a:pPr>
            <a:r>
              <a:rPr lang="en-US" sz="2800" dirty="0" smtClean="0"/>
              <a:t>Valium 5 mg as needed for anxiety</a:t>
            </a:r>
          </a:p>
          <a:p>
            <a:pPr marL="742950" indent="-742950" algn="l">
              <a:buAutoNum type="arabicParenR"/>
            </a:pPr>
            <a:endParaRPr lang="en-US" sz="2800" dirty="0"/>
          </a:p>
          <a:p>
            <a:pPr algn="l"/>
            <a:r>
              <a:rPr lang="en-US" sz="2800" dirty="0" smtClean="0"/>
              <a:t>CC: anxiety, poor sleep, fear, poor concentration, throbbing pain foot</a:t>
            </a:r>
          </a:p>
          <a:p>
            <a:pPr marL="742950" indent="-742950" algn="l">
              <a:buAutoNum type="arabicParenR"/>
            </a:pPr>
            <a:endParaRPr lang="en-US" sz="2800" dirty="0"/>
          </a:p>
          <a:p>
            <a:pPr algn="l"/>
            <a:endParaRPr lang="en-US" sz="2800" dirty="0" smtClean="0"/>
          </a:p>
          <a:p>
            <a:pPr marL="742950" indent="-742950" algn="l">
              <a:buAutoNum type="arabicParenR"/>
            </a:pPr>
            <a:endParaRPr lang="en-US" dirty="0"/>
          </a:p>
        </p:txBody>
      </p:sp>
    </p:spTree>
    <p:extLst>
      <p:ext uri="{BB962C8B-B14F-4D97-AF65-F5344CB8AC3E}">
        <p14:creationId xmlns:p14="http://schemas.microsoft.com/office/powerpoint/2010/main" val="275993645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p:cNvSpPr>
          <p:nvPr>
            <p:ph type="title"/>
          </p:nvPr>
        </p:nvSpPr>
        <p:spPr>
          <a:xfrm>
            <a:off x="287787" y="203200"/>
            <a:ext cx="12558664" cy="2540000"/>
          </a:xfrm>
          <a:prstGeom prst="rect">
            <a:avLst/>
          </a:prstGeom>
        </p:spPr>
        <p:txBody>
          <a:bodyPr/>
          <a:lstStyle/>
          <a:p>
            <a:pPr lvl="0" defTabSz="1300480">
              <a:defRPr sz="1800">
                <a:solidFill>
                  <a:srgbClr val="000000"/>
                </a:solidFill>
              </a:defRPr>
            </a:pPr>
            <a:r>
              <a:rPr sz="4000" u="sng" dirty="0">
                <a:solidFill>
                  <a:srgbClr val="FFFFFF"/>
                </a:solidFill>
                <a:uFill>
                  <a:solidFill>
                    <a:srgbClr val="FFFFFF"/>
                  </a:solidFill>
                </a:uFill>
                <a:latin typeface="+mj-lt"/>
                <a:ea typeface="Book Antiqua"/>
                <a:cs typeface="Book Antiqua"/>
                <a:sym typeface="Book Antiqua"/>
              </a:rPr>
              <a:t>Warning signs of developing addiction in pain patients</a:t>
            </a:r>
            <a:endParaRPr sz="4000" dirty="0">
              <a:solidFill>
                <a:srgbClr val="FFFFFF"/>
              </a:solidFill>
              <a:uFill>
                <a:solidFill>
                  <a:srgbClr val="FFFFFF"/>
                </a:solidFill>
              </a:uFill>
              <a:latin typeface="+mj-lt"/>
              <a:ea typeface="Book Antiqua"/>
              <a:cs typeface="Book Antiqua"/>
              <a:sym typeface="Book Antiqua"/>
            </a:endParaRPr>
          </a:p>
          <a:p>
            <a:pPr lvl="0" defTabSz="1300480">
              <a:defRPr sz="1800">
                <a:solidFill>
                  <a:srgbClr val="000000"/>
                </a:solidFill>
              </a:defRPr>
            </a:pPr>
            <a:endParaRPr sz="3900" u="sng" dirty="0">
              <a:solidFill>
                <a:srgbClr val="FFFFFF"/>
              </a:solidFill>
              <a:uFill>
                <a:solidFill>
                  <a:srgbClr val="FFFFFF"/>
                </a:solidFill>
              </a:uFill>
              <a:latin typeface="Book Antiqua"/>
              <a:ea typeface="Book Antiqua"/>
              <a:cs typeface="Book Antiqua"/>
              <a:sym typeface="Book Antiqua"/>
            </a:endParaRPr>
          </a:p>
        </p:txBody>
      </p:sp>
      <p:sp>
        <p:nvSpPr>
          <p:cNvPr id="501" name="Shape 501"/>
          <p:cNvSpPr>
            <a:spLocks noGrp="1"/>
          </p:cNvSpPr>
          <p:nvPr>
            <p:ph type="body" idx="1"/>
          </p:nvPr>
        </p:nvSpPr>
        <p:spPr>
          <a:xfrm>
            <a:off x="341086" y="1481825"/>
            <a:ext cx="12452066" cy="8047458"/>
          </a:xfrm>
          <a:prstGeom prst="rect">
            <a:avLst/>
          </a:prstGeom>
        </p:spPr>
        <p:txBody>
          <a:bodyPr>
            <a:normAutofit/>
          </a:bodyPr>
          <a:lstStyle/>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Escalating tolerance in absence of objective signs of uncontrolled </a:t>
            </a:r>
            <a:r>
              <a:rPr lang="en-US" sz="3200" dirty="0" smtClean="0">
                <a:solidFill>
                  <a:srgbClr val="FFFFFF"/>
                </a:solidFill>
                <a:uFill>
                  <a:solidFill>
                    <a:srgbClr val="FFFFFF"/>
                  </a:solidFill>
                </a:uFill>
                <a:ea typeface="Book Antiqua"/>
                <a:cs typeface="Book Antiqua"/>
                <a:sym typeface="Book Antiqua"/>
              </a:rPr>
              <a:t>   	</a:t>
            </a:r>
            <a:r>
              <a:rPr sz="3200" dirty="0" smtClean="0">
                <a:solidFill>
                  <a:srgbClr val="FFFFFF"/>
                </a:solidFill>
                <a:uFill>
                  <a:solidFill>
                    <a:srgbClr val="FFFFFF"/>
                  </a:solidFill>
                </a:uFill>
                <a:ea typeface="Book Antiqua"/>
                <a:cs typeface="Book Antiqua"/>
                <a:sym typeface="Book Antiqua"/>
              </a:rPr>
              <a:t>pain</a:t>
            </a:r>
            <a:r>
              <a:rPr lang="en-US" sz="3200" dirty="0" smtClean="0">
                <a:solidFill>
                  <a:srgbClr val="FFFFFF"/>
                </a:solidFill>
                <a:uFill>
                  <a:solidFill>
                    <a:srgbClr val="FFFFFF"/>
                  </a:solidFill>
                </a:uFill>
                <a:ea typeface="Book Antiqua"/>
                <a:cs typeface="Book Antiqua"/>
                <a:sym typeface="Book Antiqua"/>
              </a:rPr>
              <a:t>.</a:t>
            </a:r>
            <a:endParaRPr sz="3200" dirty="0">
              <a:solidFill>
                <a:srgbClr val="FFFFFF"/>
              </a:solidFill>
              <a:uFill>
                <a:solidFill>
                  <a:srgbClr val="FFFFFF"/>
                </a:solidFill>
              </a:uFill>
              <a:ea typeface="Book Antiqua"/>
              <a:cs typeface="Book Antiqua"/>
              <a:sym typeface="Book Antiqua"/>
            </a:endParaRP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Requests for early refills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Reports of lost or damaged prescriptions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Reports of lost or stolen pills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Visits to multiple doctors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Visits to emergency departments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Stealing drugs or prescription pads from doctor’s office</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Stealing drugs from relatives,’ friends’ medicine cabinets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Calling in or forging prescriptions</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Buying controlled drugs over the Internet</a:t>
            </a:r>
          </a:p>
          <a:p>
            <a:pPr marL="0" lvl="0" indent="0" defTabSz="1300480">
              <a:spcBef>
                <a:spcPts val="0"/>
              </a:spcBef>
              <a:buSzTx/>
              <a:buNone/>
              <a:defRPr sz="1800">
                <a:solidFill>
                  <a:srgbClr val="000000"/>
                </a:solidFill>
              </a:defRPr>
            </a:pPr>
            <a:r>
              <a:rPr sz="3200" dirty="0">
                <a:solidFill>
                  <a:srgbClr val="FFFFFF"/>
                </a:solidFill>
                <a:uFill>
                  <a:solidFill>
                    <a:srgbClr val="FFFFFF"/>
                  </a:solidFill>
                </a:uFill>
                <a:ea typeface="Book Antiqua"/>
                <a:cs typeface="Book Antiqua"/>
                <a:sym typeface="Book Antiqua"/>
              </a:rPr>
              <a:t>• “Abuse” of illicit substances or alcohol</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82207" y="203200"/>
            <a:ext cx="12718560" cy="1701800"/>
          </a:xfrm>
          <a:prstGeom prst="rect">
            <a:avLst/>
          </a:prstGeom>
        </p:spPr>
        <p:txBody>
          <a:bodyPr/>
          <a:lstStyle>
            <a:lvl1pPr defTabSz="379475">
              <a:defRPr sz="5976"/>
            </a:lvl1pPr>
          </a:lstStyle>
          <a:p>
            <a:pPr lvl="0">
              <a:defRPr sz="1800">
                <a:solidFill>
                  <a:srgbClr val="000000"/>
                </a:solidFill>
              </a:defRPr>
            </a:pPr>
            <a:r>
              <a:rPr sz="5976" dirty="0">
                <a:solidFill>
                  <a:srgbClr val="FFFFFF"/>
                </a:solidFill>
              </a:rPr>
              <a:t>Institute of Medicine Report</a:t>
            </a:r>
          </a:p>
        </p:txBody>
      </p:sp>
      <p:sp>
        <p:nvSpPr>
          <p:cNvPr id="300" name="Shape 300"/>
          <p:cNvSpPr>
            <a:spLocks noGrp="1"/>
          </p:cNvSpPr>
          <p:nvPr>
            <p:ph type="body" idx="1"/>
          </p:nvPr>
        </p:nvSpPr>
        <p:spPr>
          <a:xfrm>
            <a:off x="249717" y="1712196"/>
            <a:ext cx="8310024" cy="7468791"/>
          </a:xfrm>
          <a:prstGeom prst="rect">
            <a:avLst/>
          </a:prstGeom>
        </p:spPr>
        <p:txBody>
          <a:bodyPr/>
          <a:lstStyle/>
          <a:p>
            <a:pPr marL="0" lvl="0" indent="0" defTabSz="347697">
              <a:spcBef>
                <a:spcPts val="1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 Chronic pain affects 100 millions US adults. </a:t>
            </a:r>
          </a:p>
          <a:p>
            <a:pPr marL="0" lvl="0" indent="0" defTabSz="347697">
              <a:spcBef>
                <a:spcPts val="14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endParaRPr>
          </a:p>
          <a:p>
            <a:pPr marL="0" lvl="0" indent="0" defTabSz="347697">
              <a:spcBef>
                <a:spcPts val="1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 #1 Reason people are out of work.</a:t>
            </a:r>
          </a:p>
          <a:p>
            <a:pPr marL="0" lvl="0" indent="0" defTabSz="347697">
              <a:spcBef>
                <a:spcPts val="14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endParaRPr>
          </a:p>
          <a:p>
            <a:pPr marL="0" lvl="0" indent="0" defTabSz="347697">
              <a:spcBef>
                <a:spcPts val="1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 It is the leading reason that people seek </a:t>
            </a:r>
          </a:p>
          <a:p>
            <a:pPr marL="0" lvl="0" indent="0" defTabSz="347697">
              <a:spcBef>
                <a:spcPts val="1400"/>
              </a:spcBef>
              <a:buSzTx/>
              <a:buFont typeface="Helvetica"/>
              <a:buNone/>
              <a:defRPr sz="1800">
                <a:solidFill>
                  <a:srgbClr val="000000"/>
                </a:solidFill>
              </a:defRPr>
            </a:pPr>
            <a:r>
              <a:rPr sz="2800" dirty="0" smtClean="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medical </a:t>
            </a: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attention, costing the nation </a:t>
            </a:r>
          </a:p>
          <a:p>
            <a:pPr marL="0" lvl="0" indent="0" defTabSz="347697">
              <a:spcBef>
                <a:spcPts val="1400"/>
              </a:spcBef>
              <a:buSzTx/>
              <a:buFont typeface="Helvetica"/>
              <a:buNone/>
              <a:defRPr sz="1800">
                <a:solidFill>
                  <a:srgbClr val="000000"/>
                </a:solidFill>
              </a:defRPr>
            </a:pPr>
            <a:r>
              <a:rPr sz="2800" dirty="0" smtClean="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upwards </a:t>
            </a: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of $635 billion annually – </a:t>
            </a:r>
          </a:p>
          <a:p>
            <a:pPr marL="0" lvl="0" indent="0" defTabSz="347697">
              <a:spcBef>
                <a:spcPts val="1400"/>
              </a:spcBef>
              <a:buSzTx/>
              <a:buFont typeface="Helvetica"/>
              <a:buNone/>
              <a:defRPr sz="1800">
                <a:solidFill>
                  <a:srgbClr val="000000"/>
                </a:solidFill>
              </a:defRPr>
            </a:pPr>
            <a:r>
              <a:rPr sz="2800" dirty="0" smtClean="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more </a:t>
            </a: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than heart disease, cancer, &amp; </a:t>
            </a:r>
          </a:p>
          <a:p>
            <a:pPr marL="0" lvl="0" indent="0" defTabSz="347697">
              <a:spcBef>
                <a:spcPts val="1400"/>
              </a:spcBef>
              <a:buSzTx/>
              <a:buFont typeface="Helvetica"/>
              <a:buNone/>
              <a:defRPr sz="1800">
                <a:solidFill>
                  <a:srgbClr val="000000"/>
                </a:solidFill>
              </a:defRPr>
            </a:pPr>
            <a:r>
              <a:rPr sz="2800" dirty="0" smtClean="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diabetes </a:t>
            </a:r>
            <a:r>
              <a:rPr sz="2800" dirty="0">
                <a:solidFill>
                  <a:srgbClr val="FFFFFF"/>
                </a:solidFill>
                <a:effectLst>
                  <a:outerShdw blurRad="12700" dist="25400" dir="2700000" rotWithShape="0">
                    <a:srgbClr val="000000"/>
                  </a:outerShdw>
                </a:effectLst>
                <a:latin typeface="Palatino Linotype"/>
                <a:ea typeface="Palatino Linotype"/>
                <a:cs typeface="Palatino Linotype"/>
                <a:sym typeface="Palatino Linotype"/>
              </a:rPr>
              <a:t>combined.</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p:cNvSpPr>
          <p:nvPr>
            <p:ph type="title"/>
          </p:nvPr>
        </p:nvSpPr>
        <p:spPr>
          <a:xfrm>
            <a:off x="165961" y="203200"/>
            <a:ext cx="12672877" cy="2090771"/>
          </a:xfrm>
          <a:prstGeom prst="rect">
            <a:avLst/>
          </a:prstGeom>
        </p:spPr>
        <p:txBody>
          <a:bodyPr>
            <a:normAutofit/>
          </a:bodyPr>
          <a:lstStyle>
            <a:lvl1pPr defTabSz="914400">
              <a:spcBef>
                <a:spcPts val="600"/>
              </a:spcBef>
              <a:defRPr sz="3800">
                <a:uFill>
                  <a:solidFill/>
                </a:uFill>
                <a:latin typeface="Book Antiqua"/>
                <a:ea typeface="Book Antiqua"/>
                <a:cs typeface="Book Antiqua"/>
                <a:sym typeface="Book Antiqua"/>
              </a:defRPr>
            </a:lvl1pPr>
          </a:lstStyle>
          <a:p>
            <a:pPr lvl="0">
              <a:defRPr sz="1800">
                <a:solidFill>
                  <a:srgbClr val="000000"/>
                </a:solidFill>
                <a:uFillTx/>
              </a:defRPr>
            </a:pPr>
            <a:r>
              <a:rPr sz="4400" dirty="0">
                <a:solidFill>
                  <a:srgbClr val="FFFFFF"/>
                </a:solidFill>
                <a:uFill>
                  <a:solidFill/>
                </a:uFill>
                <a:latin typeface="+mj-lt"/>
              </a:rPr>
              <a:t>How to protect you, your practice, you staff and your patients against opiate misuse</a:t>
            </a:r>
          </a:p>
        </p:txBody>
      </p:sp>
      <p:sp>
        <p:nvSpPr>
          <p:cNvPr id="504" name="Shape 504"/>
          <p:cNvSpPr>
            <a:spLocks noGrp="1"/>
          </p:cNvSpPr>
          <p:nvPr>
            <p:ph type="body" idx="1"/>
          </p:nvPr>
        </p:nvSpPr>
        <p:spPr>
          <a:xfrm>
            <a:off x="173577" y="2167089"/>
            <a:ext cx="12535821" cy="7278439"/>
          </a:xfrm>
          <a:prstGeom prst="rect">
            <a:avLst/>
          </a:prstGeom>
        </p:spPr>
        <p:txBody>
          <a:bodyPr/>
          <a:lstStyle/>
          <a:p>
            <a:pPr marL="0" lvl="0" indent="0" defTabSz="914400">
              <a:spcBef>
                <a:spcPts val="0"/>
              </a:spcBef>
              <a:buSzTx/>
              <a:buNone/>
              <a:defRPr sz="1800">
                <a:solidFill>
                  <a:srgbClr val="000000"/>
                </a:solidFill>
              </a:defRPr>
            </a:pPr>
            <a:r>
              <a:rPr sz="2400" cap="all" dirty="0">
                <a:solidFill>
                  <a:srgbClr val="FFFFFF"/>
                </a:solidFill>
                <a:uFill>
                  <a:solidFill/>
                </a:uFill>
                <a:ea typeface="Helvetica"/>
                <a:cs typeface="Helvetica"/>
                <a:sym typeface="Helvetica"/>
              </a:rPr>
              <a:t>1) Identify PATIENTS AT POSSIBLE RISK.  RISK ASSESSMENT TOOLS. CURES REPORTS. OPAITE/pain Management CONTRACTS. RANDOM TOXICOLOGY/DRUG SCREENING.</a:t>
            </a:r>
            <a:br>
              <a:rPr sz="2400" cap="all" dirty="0">
                <a:solidFill>
                  <a:srgbClr val="FFFFFF"/>
                </a:solidFill>
                <a:uFill>
                  <a:solidFill/>
                </a:uFill>
                <a:ea typeface="Helvetica"/>
                <a:cs typeface="Helvetica"/>
                <a:sym typeface="Helvetica"/>
              </a:rPr>
            </a:br>
            <a:r>
              <a:rPr sz="2400" cap="all" dirty="0">
                <a:solidFill>
                  <a:srgbClr val="FFFFFF"/>
                </a:solidFill>
                <a:uFill>
                  <a:solidFill/>
                </a:uFill>
                <a:ea typeface="Helvetica"/>
                <a:cs typeface="Helvetica"/>
                <a:sym typeface="Helvetica"/>
              </a:rPr>
              <a:t/>
            </a:r>
            <a:br>
              <a:rPr sz="2400" cap="all" dirty="0">
                <a:solidFill>
                  <a:srgbClr val="FFFFFF"/>
                </a:solidFill>
                <a:uFill>
                  <a:solidFill/>
                </a:uFill>
                <a:ea typeface="Helvetica"/>
                <a:cs typeface="Helvetica"/>
                <a:sym typeface="Helvetica"/>
              </a:rPr>
            </a:br>
            <a:r>
              <a:rPr sz="2400" cap="all" dirty="0">
                <a:solidFill>
                  <a:srgbClr val="FFFFFF"/>
                </a:solidFill>
                <a:uFill>
                  <a:solidFill/>
                </a:uFill>
                <a:ea typeface="Helvetica"/>
                <a:cs typeface="Helvetica"/>
                <a:sym typeface="Helvetica"/>
              </a:rPr>
              <a:t>2) Realize that </a:t>
            </a:r>
            <a:r>
              <a:rPr sz="2400" cap="all" dirty="0">
                <a:solidFill>
                  <a:srgbClr val="FFFFFF"/>
                </a:solidFill>
                <a:effectLst>
                  <a:outerShdw blurRad="127000" dist="200000" dir="2700000" rotWithShape="0">
                    <a:srgbClr val="000000">
                      <a:alpha val="30000"/>
                    </a:srgbClr>
                  </a:outerShdw>
                </a:effectLst>
                <a:uFill>
                  <a:solidFill/>
                </a:uFill>
                <a:ea typeface="Helvetica"/>
                <a:cs typeface="Helvetica"/>
                <a:sym typeface="Helvetica"/>
              </a:rPr>
              <a:t>Medications used for the relief of pain, especially opioids, have the potential to exacerbate or reactivate preexisting addictive disorders.</a:t>
            </a:r>
            <a:br>
              <a:rPr sz="2400" cap="all" dirty="0">
                <a:solidFill>
                  <a:srgbClr val="FFFFFF"/>
                </a:solidFill>
                <a:effectLst>
                  <a:outerShdw blurRad="127000" dist="200000" dir="2700000" rotWithShape="0">
                    <a:srgbClr val="000000">
                      <a:alpha val="30000"/>
                    </a:srgbClr>
                  </a:outerShdw>
                </a:effectLst>
                <a:uFill>
                  <a:solidFill/>
                </a:uFill>
                <a:ea typeface="Helvetica"/>
                <a:cs typeface="Helvetica"/>
                <a:sym typeface="Helvetica"/>
              </a:rPr>
            </a:br>
            <a:r>
              <a:rPr sz="2400" cap="all" dirty="0">
                <a:solidFill>
                  <a:srgbClr val="FFFFFF"/>
                </a:solidFill>
                <a:effectLst>
                  <a:outerShdw blurRad="127000" dist="200000" dir="2700000" rotWithShape="0">
                    <a:srgbClr val="000000">
                      <a:alpha val="30000"/>
                    </a:srgbClr>
                  </a:outerShdw>
                </a:effectLst>
                <a:uFill>
                  <a:solidFill/>
                </a:uFill>
                <a:ea typeface="Helvetica"/>
                <a:cs typeface="Helvetica"/>
                <a:sym typeface="Helvetica"/>
              </a:rPr>
              <a:t/>
            </a:r>
            <a:br>
              <a:rPr sz="2400" cap="all" dirty="0">
                <a:solidFill>
                  <a:srgbClr val="FFFFFF"/>
                </a:solidFill>
                <a:effectLst>
                  <a:outerShdw blurRad="127000" dist="200000" dir="2700000" rotWithShape="0">
                    <a:srgbClr val="000000">
                      <a:alpha val="30000"/>
                    </a:srgbClr>
                  </a:outerShdw>
                </a:effectLst>
                <a:uFill>
                  <a:solidFill/>
                </a:uFill>
                <a:ea typeface="Helvetica"/>
                <a:cs typeface="Helvetica"/>
                <a:sym typeface="Helvetica"/>
              </a:rPr>
            </a:br>
            <a:r>
              <a:rPr sz="2400" cap="all" dirty="0">
                <a:solidFill>
                  <a:srgbClr val="FFFFFF"/>
                </a:solidFill>
                <a:effectLst>
                  <a:outerShdw blurRad="127000" dist="200000" dir="2700000" rotWithShape="0">
                    <a:srgbClr val="000000">
                      <a:alpha val="30000"/>
                    </a:srgbClr>
                  </a:outerShdw>
                </a:effectLst>
                <a:uFill>
                  <a:solidFill/>
                </a:uFill>
                <a:ea typeface="Helvetica"/>
                <a:cs typeface="Helvetica"/>
                <a:sym typeface="Helvetica"/>
              </a:rPr>
              <a:t>3) </a:t>
            </a:r>
            <a:r>
              <a:rPr sz="2400" cap="all" dirty="0">
                <a:solidFill>
                  <a:srgbClr val="FFFFFF"/>
                </a:solidFill>
                <a:uFill>
                  <a:solidFill/>
                </a:uFill>
                <a:ea typeface="Helvetica"/>
                <a:cs typeface="Helvetica"/>
                <a:sym typeface="Helvetica"/>
              </a:rPr>
              <a:t>involvement of a specialist such as an addiction psychiatrist or other physician specializing in the treatment of addiction medicine can prevent complications. When the patient with pain begins to demonstrate warning signs of a developing substance use disorder. early intervention, evaluation, use of appropriate pain management strategies and, when indicated, referral for addiction treatment can prevent severe negative outcomes.</a:t>
            </a:r>
            <a:r>
              <a:rPr sz="2400" b="1" cap="all" dirty="0">
                <a:solidFill>
                  <a:srgbClr val="FFFFFF"/>
                </a:solidFill>
                <a:uFill>
                  <a:solidFill/>
                </a:uFill>
                <a:latin typeface="Helvetica"/>
                <a:ea typeface="Helvetica"/>
                <a:cs typeface="Helvetica"/>
                <a:sym typeface="Helvetica"/>
              </a:rPr>
              <a:t/>
            </a:r>
            <a:br>
              <a:rPr sz="2400" b="1" cap="all" dirty="0">
                <a:solidFill>
                  <a:srgbClr val="FFFFFF"/>
                </a:solidFill>
                <a:uFill>
                  <a:solidFill/>
                </a:uFill>
                <a:latin typeface="Helvetica"/>
                <a:ea typeface="Helvetica"/>
                <a:cs typeface="Helvetica"/>
                <a:sym typeface="Helvetica"/>
              </a:rPr>
            </a:br>
            <a:endParaRPr sz="2400" b="1" cap="all" dirty="0">
              <a:solidFill>
                <a:srgbClr val="FFFFFF"/>
              </a:solidFill>
              <a:uFill>
                <a:solidFill/>
              </a:uFill>
              <a:latin typeface="Helvetica"/>
              <a:ea typeface="Helvetica"/>
              <a:cs typeface="Helvetica"/>
              <a:sym typeface="Helvetica"/>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type="title" idx="4294967295"/>
          </p:nvPr>
        </p:nvSpPr>
        <p:spPr>
          <a:xfrm>
            <a:off x="0" y="217488"/>
            <a:ext cx="12353925" cy="866775"/>
          </a:xfrm>
          <a:prstGeom prst="rect">
            <a:avLst/>
          </a:prstGeom>
        </p:spPr>
        <p:txBody>
          <a:bodyPr anchor="b">
            <a:normAutofit/>
          </a:bodyPr>
          <a:lstStyle>
            <a:lvl1pPr>
              <a:defRPr sz="3800" b="1">
                <a:solidFill>
                  <a:srgbClr val="FFFF00"/>
                </a:solidFill>
                <a:uFill>
                  <a:solidFill>
                    <a:srgbClr val="FFFF00"/>
                  </a:solidFill>
                </a:uFill>
              </a:defRPr>
            </a:lvl1pPr>
          </a:lstStyle>
          <a:p>
            <a:pPr lvl="0">
              <a:defRPr sz="1800" b="0">
                <a:solidFill>
                  <a:srgbClr val="000000"/>
                </a:solidFill>
                <a:uFillTx/>
              </a:defRPr>
            </a:pPr>
            <a:r>
              <a:rPr sz="4800" b="1" dirty="0">
                <a:solidFill>
                  <a:schemeClr val="tx1"/>
                </a:solidFill>
                <a:uFill>
                  <a:solidFill>
                    <a:srgbClr val="FFFF00"/>
                  </a:solidFill>
                </a:uFill>
                <a:latin typeface="+mj-lt"/>
              </a:rPr>
              <a:t>Substance Use History &amp; Screening</a:t>
            </a:r>
          </a:p>
        </p:txBody>
      </p:sp>
      <p:sp>
        <p:nvSpPr>
          <p:cNvPr id="507" name="Shape 507"/>
          <p:cNvSpPr/>
          <p:nvPr/>
        </p:nvSpPr>
        <p:spPr>
          <a:xfrm>
            <a:off x="216746" y="1432419"/>
            <a:ext cx="12674600" cy="7887285"/>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lvl="0" algn="l" defTabSz="914400">
              <a:buSzPct val="100000"/>
              <a:defRPr sz="1800">
                <a:solidFill>
                  <a:srgbClr val="000000"/>
                </a:solidFill>
              </a:defRPr>
            </a:pPr>
            <a:r>
              <a:rPr sz="2800" u="sng" dirty="0">
                <a:solidFill>
                  <a:srgbClr val="FFFFFF"/>
                </a:solidFill>
                <a:uFill>
                  <a:solidFill>
                    <a:srgbClr val="FFFFFF"/>
                  </a:solidFill>
                </a:uFill>
                <a:ea typeface="Arial"/>
                <a:cs typeface="Arial"/>
                <a:sym typeface="Arial"/>
              </a:rPr>
              <a:t>Substance use </a:t>
            </a:r>
            <a:r>
              <a:rPr sz="2800" u="sng" dirty="0" smtClean="0">
                <a:solidFill>
                  <a:srgbClr val="FFFFFF"/>
                </a:solidFill>
                <a:uFill>
                  <a:solidFill>
                    <a:srgbClr val="FFFFFF"/>
                  </a:solidFill>
                </a:uFill>
                <a:ea typeface="Arial"/>
                <a:cs typeface="Arial"/>
                <a:sym typeface="Arial"/>
              </a:rPr>
              <a:t>history</a:t>
            </a:r>
            <a:endParaRPr sz="2800" u="sng" dirty="0">
              <a:solidFill>
                <a:srgbClr val="FFFFFF"/>
              </a:solidFill>
              <a:uFill>
                <a:solidFill>
                  <a:srgbClr val="FFFFFF"/>
                </a:solidFill>
              </a:uFill>
              <a:ea typeface="Arial"/>
              <a:cs typeface="Arial"/>
              <a:sym typeface="Arial"/>
            </a:endParaRPr>
          </a:p>
          <a:p>
            <a:pPr marL="381000" lvl="0"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Current use of substances</a:t>
            </a:r>
          </a:p>
          <a:p>
            <a:pPr marL="1295400" lvl="2"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Last use, frequency, quantity</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Adverse consequences of use</a:t>
            </a:r>
          </a:p>
          <a:p>
            <a:pPr marL="1295400" lvl="2"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Legal problems, arrests, DUI</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Age at first use</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Treatment history</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Periods of abstinence</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Strength of recovery support network</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Family history of SUD</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H/o physical, sexual, or emotional abuse or trauma</a:t>
            </a:r>
          </a:p>
          <a:p>
            <a:pPr marL="381000" lvl="0" indent="-381000" algn="l" defTabSz="914400">
              <a:buSzPct val="100000"/>
              <a:buFont typeface="Helvetica"/>
              <a:buChar char="▪"/>
              <a:defRPr sz="1800">
                <a:solidFill>
                  <a:srgbClr val="000000"/>
                </a:solidFill>
              </a:defRPr>
            </a:pPr>
            <a:endParaRPr sz="2800" dirty="0">
              <a:solidFill>
                <a:srgbClr val="FFFFFF"/>
              </a:solidFill>
              <a:uFill>
                <a:solidFill>
                  <a:srgbClr val="FFFFFF"/>
                </a:solidFill>
              </a:uFill>
              <a:ea typeface="Arial"/>
              <a:cs typeface="Arial"/>
              <a:sym typeface="Arial"/>
            </a:endParaRPr>
          </a:p>
          <a:p>
            <a:pPr lvl="0" algn="l" defTabSz="914400">
              <a:buSzPct val="100000"/>
              <a:defRPr sz="1800">
                <a:solidFill>
                  <a:srgbClr val="000000"/>
                </a:solidFill>
              </a:defRPr>
            </a:pPr>
            <a:r>
              <a:rPr sz="2800" u="sng" dirty="0">
                <a:solidFill>
                  <a:srgbClr val="FFFFFF"/>
                </a:solidFill>
                <a:uFill>
                  <a:solidFill>
                    <a:srgbClr val="FFFFFF"/>
                  </a:solidFill>
                </a:uFill>
                <a:ea typeface="Arial"/>
                <a:cs typeface="Arial"/>
                <a:sym typeface="Arial"/>
              </a:rPr>
              <a:t>Substance abuse screening tools</a:t>
            </a:r>
            <a:endParaRPr sz="2800" u="sng" baseline="30500" dirty="0">
              <a:solidFill>
                <a:srgbClr val="FFFFFF"/>
              </a:solidFill>
              <a:uFill>
                <a:solidFill>
                  <a:srgbClr val="FFFFFF"/>
                </a:solidFill>
              </a:uFill>
              <a:ea typeface="Arial"/>
              <a:cs typeface="Arial"/>
              <a:sym typeface="Arial"/>
            </a:endParaRP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CAGE/CAGE-AID</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Addiction Behaviors Checklist (ABC)</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Alcohol Use Disorders Identification Test (AUDIT)</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Drug Abuse Screening Test (DAST)</a:t>
            </a:r>
          </a:p>
          <a:p>
            <a:pPr marL="838200" lvl="1" indent="-381000" algn="l" defTabSz="914400">
              <a:buSzPct val="100000"/>
              <a:buFont typeface="Helvetica"/>
              <a:buChar char="▪"/>
              <a:defRPr sz="1800">
                <a:solidFill>
                  <a:srgbClr val="000000"/>
                </a:solidFill>
              </a:defRPr>
            </a:pPr>
            <a:r>
              <a:rPr sz="2800" dirty="0">
                <a:solidFill>
                  <a:srgbClr val="FFFFFF"/>
                </a:solidFill>
                <a:uFill>
                  <a:solidFill>
                    <a:srgbClr val="FFFFFF"/>
                  </a:solidFill>
                </a:uFill>
                <a:ea typeface="Arial"/>
                <a:cs typeface="Arial"/>
                <a:sym typeface="Arial"/>
              </a:rPr>
              <a:t>Michigan Alcoholism Screening Test (MAST)</a:t>
            </a:r>
          </a:p>
        </p:txBody>
      </p:sp>
      <p:sp>
        <p:nvSpPr>
          <p:cNvPr id="509" name="Shape 509"/>
          <p:cNvSpPr/>
          <p:nvPr/>
        </p:nvSpPr>
        <p:spPr>
          <a:xfrm>
            <a:off x="216746" y="9129823"/>
            <a:ext cx="12246188" cy="34676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lgn="l" defTabSz="914400">
              <a:defRPr sz="1800">
                <a:solidFill>
                  <a:srgbClr val="000000"/>
                </a:solidFill>
              </a:defRPr>
            </a:pPr>
            <a:endParaRPr sz="1400" dirty="0">
              <a:solidFill>
                <a:srgbClr val="FFFFFF"/>
              </a:solidFill>
              <a:uFill>
                <a:solidFill>
                  <a:srgbClr val="FFFFFF"/>
                </a:solidFill>
              </a:u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p:cNvSpPr>
          <p:nvPr>
            <p:ph type="title"/>
          </p:nvPr>
        </p:nvSpPr>
        <p:spPr>
          <a:xfrm>
            <a:off x="82207" y="203200"/>
            <a:ext cx="12840385" cy="1473200"/>
          </a:xfrm>
          <a:prstGeom prst="rect">
            <a:avLst/>
          </a:prstGeom>
        </p:spPr>
        <p:txBody>
          <a:bodyPr/>
          <a:lstStyle>
            <a:lvl1pPr defTabSz="452627">
              <a:defRPr sz="7128"/>
            </a:lvl1pPr>
          </a:lstStyle>
          <a:p>
            <a:pPr lvl="0">
              <a:defRPr sz="1800">
                <a:solidFill>
                  <a:srgbClr val="000000"/>
                </a:solidFill>
              </a:defRPr>
            </a:pPr>
            <a:r>
              <a:rPr sz="7128" dirty="0">
                <a:solidFill>
                  <a:srgbClr val="FFFFFF"/>
                </a:solidFill>
              </a:rPr>
              <a:t>Case Study: Cancer Pain</a:t>
            </a:r>
          </a:p>
        </p:txBody>
      </p:sp>
      <p:sp>
        <p:nvSpPr>
          <p:cNvPr id="484" name="Shape 484"/>
          <p:cNvSpPr>
            <a:spLocks noGrp="1"/>
          </p:cNvSpPr>
          <p:nvPr>
            <p:ph type="body" idx="1"/>
          </p:nvPr>
        </p:nvSpPr>
        <p:spPr>
          <a:xfrm>
            <a:off x="231974" y="944263"/>
            <a:ext cx="12788054" cy="6509772"/>
          </a:xfrm>
          <a:prstGeom prst="rect">
            <a:avLst/>
          </a:prstGeom>
        </p:spPr>
        <p:txBody>
          <a:bodyPr lIns="72248" tIns="72248" rIns="72248" bIns="72248"/>
          <a:lstStyle/>
          <a:p>
            <a:pPr marL="255587" lvl="0" indent="-374650" defTabSz="914400">
              <a:spcBef>
                <a:spcPts val="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63-year-old female with widespread pain as a result of lung cancer that had metastasized into her lymph nodes, vertebrae and the bones of her left shoulder. She was referred to the pain center by her oncologist to provide palliative pain relief.</a:t>
            </a:r>
          </a:p>
          <a:p>
            <a:pPr marL="255587" lvl="0" indent="-374650" defTabSz="914400">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ea typeface="Book Antiqua"/>
              <a:cs typeface="Book Antiqua"/>
              <a:sym typeface="Book Antiqua"/>
            </a:endParaRPr>
          </a:p>
          <a:p>
            <a:pPr marL="255587" lvl="0" indent="-374650" defTabSz="914400">
              <a:spcBef>
                <a:spcPts val="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CC: radicular low back pain r/t </a:t>
            </a:r>
          </a:p>
          <a:p>
            <a:pPr marL="255587" lvl="0" indent="-374650" defTabSz="914400">
              <a:spcBef>
                <a:spcPts val="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lumbar mass pressing on the L5 nerve root, </a:t>
            </a:r>
          </a:p>
          <a:p>
            <a:pPr marL="255587" lvl="0" indent="-374650" defTabSz="914400">
              <a:spcBef>
                <a:spcPts val="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focal left shoulder pain, nausea, constipation, </a:t>
            </a:r>
          </a:p>
          <a:p>
            <a:pPr marL="255587" lvl="0" indent="-374650" defTabSz="914400">
              <a:spcBef>
                <a:spcPts val="400"/>
              </a:spcBef>
              <a:buSzTx/>
              <a:buFont typeface="Helvetica"/>
              <a:buNone/>
              <a:defRPr sz="1800">
                <a:solidFill>
                  <a:srgbClr val="000000"/>
                </a:solidFill>
              </a:defRPr>
            </a:pPr>
            <a:r>
              <a:rPr sz="2800" dirty="0">
                <a:solidFill>
                  <a:srgbClr val="FFFFFF"/>
                </a:solidFill>
                <a:effectLst>
                  <a:outerShdw blurRad="12700" dist="25400" dir="2700000" rotWithShape="0">
                    <a:srgbClr val="000000"/>
                  </a:outerShdw>
                </a:effectLst>
                <a:ea typeface="Book Antiqua"/>
                <a:cs typeface="Book Antiqua"/>
                <a:sym typeface="Book Antiqua"/>
              </a:rPr>
              <a:t>poor sleep, depression, extreme fatigue.</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6200" y="6629400"/>
            <a:ext cx="5410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p:nvPr>
        </p:nvSpPr>
        <p:spPr>
          <a:xfrm>
            <a:off x="82207" y="203200"/>
            <a:ext cx="12840385" cy="1636888"/>
          </a:xfrm>
          <a:prstGeom prst="rect">
            <a:avLst/>
          </a:prstGeom>
        </p:spPr>
        <p:txBody>
          <a:bodyPr/>
          <a:lstStyle>
            <a:lvl1pPr defTabSz="452627">
              <a:defRPr sz="7128"/>
            </a:lvl1pPr>
          </a:lstStyle>
          <a:p>
            <a:pPr lvl="0">
              <a:defRPr sz="1800">
                <a:solidFill>
                  <a:srgbClr val="000000"/>
                </a:solidFill>
              </a:defRPr>
            </a:pPr>
            <a:endParaRPr sz="7128" dirty="0">
              <a:solidFill>
                <a:srgbClr val="FFFFFF"/>
              </a:solidFill>
            </a:endParaRPr>
          </a:p>
        </p:txBody>
      </p:sp>
      <p:sp>
        <p:nvSpPr>
          <p:cNvPr id="489" name="Shape 489"/>
          <p:cNvSpPr>
            <a:spLocks noGrp="1"/>
          </p:cNvSpPr>
          <p:nvPr>
            <p:ph type="body" idx="1"/>
          </p:nvPr>
        </p:nvSpPr>
        <p:spPr>
          <a:xfrm>
            <a:off x="327402" y="1600200"/>
            <a:ext cx="12423397" cy="7246532"/>
          </a:xfrm>
          <a:prstGeom prst="rect">
            <a:avLst/>
          </a:prstGeom>
        </p:spPr>
        <p:txBody>
          <a:bodyPr lIns="72248" tIns="72248" rIns="72248" bIns="72248">
            <a:normAutofit fontScale="92500"/>
          </a:bodyPr>
          <a:lstStyle/>
          <a:p>
            <a:pPr marL="255587" lvl="0" indent="-374650" defTabSz="914400">
              <a:spcBef>
                <a:spcPts val="600"/>
              </a:spcBef>
              <a:buSzTx/>
              <a:buFont typeface="Helvetica"/>
              <a:buNone/>
              <a:defRPr sz="1800">
                <a:solidFill>
                  <a:srgbClr val="000000"/>
                </a:solidFill>
              </a:defRPr>
            </a:pPr>
            <a:endParaRPr sz="2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Her oncologist attempted to manage the pain by prescribing fentanyl</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transdermal patch. However, even though the patient </a:t>
            </a:r>
            <a:r>
              <a:rPr sz="3200" dirty="0" smtClean="0">
                <a:solidFill>
                  <a:srgbClr val="FFFFFF"/>
                </a:solidFill>
                <a:effectLst>
                  <a:outerShdw blurRad="12700" dist="25400" dir="2700000" rotWithShape="0">
                    <a:srgbClr val="000000"/>
                  </a:outerShdw>
                </a:effectLst>
                <a:ea typeface="Book Antiqua"/>
                <a:cs typeface="Book Antiqua"/>
                <a:sym typeface="Book Antiqua"/>
              </a:rPr>
              <a:t>received</a:t>
            </a:r>
            <a:r>
              <a:rPr lang="en-US" sz="3200" dirty="0">
                <a:effectLst>
                  <a:outerShdw blurRad="12700" dist="25400" dir="2700000" rotWithShape="0">
                    <a:srgbClr val="000000"/>
                  </a:outerShdw>
                </a:effectLst>
                <a:ea typeface="Book Antiqua"/>
                <a:cs typeface="Book Antiqua"/>
                <a:sym typeface="Book Antiqua"/>
              </a:rPr>
              <a:t> </a:t>
            </a:r>
            <a:r>
              <a:rPr sz="3200" dirty="0" smtClean="0">
                <a:solidFill>
                  <a:srgbClr val="FFFFFF"/>
                </a:solidFill>
                <a:effectLst>
                  <a:outerShdw blurRad="12700" dist="25400" dir="2700000" rotWithShape="0">
                    <a:srgbClr val="000000"/>
                  </a:outerShdw>
                </a:effectLst>
                <a:ea typeface="Book Antiqua"/>
                <a:cs typeface="Book Antiqua"/>
                <a:sym typeface="Book Antiqua"/>
              </a:rPr>
              <a:t>relatively</a:t>
            </a:r>
            <a:endParaRPr lang="en-US" sz="3200" dirty="0" smtClean="0">
              <a:solidFill>
                <a:srgbClr val="FFFFFF"/>
              </a:solidFill>
              <a:effectLst>
                <a:outerShdw blurRad="12700" dist="25400" dir="2700000" rotWithShape="0">
                  <a:srgbClr val="000000"/>
                </a:outerShdw>
              </a:effectLst>
              <a:ea typeface="Book Antiqua"/>
              <a:cs typeface="Book Antiqua"/>
              <a:sym typeface="Book Antiqua"/>
            </a:endParaRPr>
          </a:p>
          <a:p>
            <a:pPr marL="255587" lvl="0" indent="-374650" defTabSz="914400">
              <a:spcBef>
                <a:spcPts val="400"/>
              </a:spcBef>
              <a:buSzTx/>
              <a:buFont typeface="Helvetica"/>
              <a:buNone/>
              <a:defRPr sz="1800">
                <a:solidFill>
                  <a:srgbClr val="000000"/>
                </a:solidFill>
              </a:defRPr>
            </a:pPr>
            <a:r>
              <a:rPr lang="en-US" sz="3200" dirty="0">
                <a:solidFill>
                  <a:schemeClr val="tx1"/>
                </a:solidFill>
                <a:ea typeface="Book Antiqua"/>
                <a:cs typeface="Book Antiqua"/>
                <a:sym typeface="Book Antiqua"/>
              </a:rPr>
              <a:t>h</a:t>
            </a:r>
            <a:r>
              <a:rPr sz="3200" dirty="0" smtClean="0">
                <a:solidFill>
                  <a:srgbClr val="FFFFFF"/>
                </a:solidFill>
                <a:effectLst>
                  <a:outerShdw blurRad="12700" dist="25400" dir="2700000" rotWithShape="0">
                    <a:srgbClr val="000000"/>
                  </a:outerShdw>
                </a:effectLst>
                <a:ea typeface="Book Antiqua"/>
                <a:cs typeface="Book Antiqua"/>
                <a:sym typeface="Book Antiqua"/>
              </a:rPr>
              <a:t>igh</a:t>
            </a:r>
            <a:r>
              <a:rPr lang="en-US" sz="3200" dirty="0" smtClean="0">
                <a:effectLst>
                  <a:outerShdw blurRad="12700" dist="25400" dir="2700000" rotWithShape="0">
                    <a:srgbClr val="000000"/>
                  </a:outerShdw>
                </a:effectLst>
                <a:ea typeface="Book Antiqua"/>
                <a:cs typeface="Book Antiqua"/>
                <a:sym typeface="Book Antiqua"/>
              </a:rPr>
              <a:t> </a:t>
            </a:r>
            <a:r>
              <a:rPr sz="3200" dirty="0" smtClean="0">
                <a:solidFill>
                  <a:srgbClr val="FFFFFF"/>
                </a:solidFill>
                <a:effectLst>
                  <a:outerShdw blurRad="12700" dist="25400" dir="2700000" rotWithShape="0">
                    <a:srgbClr val="000000"/>
                  </a:outerShdw>
                </a:effectLst>
                <a:ea typeface="Book Antiqua"/>
                <a:cs typeface="Book Antiqua"/>
                <a:sym typeface="Book Antiqua"/>
              </a:rPr>
              <a:t>doses </a:t>
            </a:r>
            <a:r>
              <a:rPr sz="3200" dirty="0">
                <a:solidFill>
                  <a:srgbClr val="FFFFFF"/>
                </a:solidFill>
                <a:effectLst>
                  <a:outerShdw blurRad="12700" dist="25400" dir="2700000" rotWithShape="0">
                    <a:srgbClr val="000000"/>
                  </a:outerShdw>
                </a:effectLst>
                <a:ea typeface="Book Antiqua"/>
                <a:cs typeface="Book Antiqua"/>
                <a:sym typeface="Book Antiqua"/>
              </a:rPr>
              <a:t>of the drug – each patch delivering 100 mcg over 72 hours –</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minimal pain relief was achieved, dose limiting side effects.</a:t>
            </a:r>
          </a:p>
          <a:p>
            <a:pPr marL="255587" lvl="0" indent="-374650" defTabSz="914400">
              <a:spcBef>
                <a:spcPts val="600"/>
              </a:spcBef>
              <a:buSzTx/>
              <a:buFont typeface="Helvetica"/>
              <a:buNone/>
              <a:defRPr sz="1800">
                <a:solidFill>
                  <a:srgbClr val="000000"/>
                </a:solidFill>
              </a:defRPr>
            </a:pPr>
            <a:endParaRPr sz="3200" dirty="0">
              <a:solidFill>
                <a:srgbClr val="FFFFFF"/>
              </a:solidFill>
              <a:effectLst>
                <a:outerShdw blurRad="12700" dist="25400" dir="2700000" rotWithShape="0">
                  <a:srgbClr val="000000"/>
                </a:outerShdw>
              </a:effectLst>
              <a:ea typeface="Book Antiqua"/>
              <a:cs typeface="Book Antiqua"/>
              <a:sym typeface="Book Antiqua"/>
            </a:endParaRPr>
          </a:p>
          <a:p>
            <a:pPr marL="255587" lvl="0" indent="-374650" defTabSz="914400">
              <a:spcBef>
                <a:spcPts val="400"/>
              </a:spcBef>
              <a:buSzTx/>
              <a:buFont typeface="Helvetica"/>
              <a:buNone/>
              <a:defRPr sz="1800">
                <a:solidFill>
                  <a:srgbClr val="000000"/>
                </a:solidFill>
              </a:defRPr>
            </a:pPr>
            <a:r>
              <a:rPr sz="3200" u="sng" dirty="0">
                <a:solidFill>
                  <a:srgbClr val="FFFFFF"/>
                </a:solidFill>
                <a:effectLst>
                  <a:outerShdw blurRad="12700" dist="25400" dir="2700000" rotWithShape="0">
                    <a:srgbClr val="000000"/>
                  </a:outerShdw>
                </a:effectLst>
                <a:ea typeface="Book Antiqua"/>
                <a:cs typeface="Book Antiqua"/>
                <a:sym typeface="Book Antiqua"/>
              </a:rPr>
              <a:t>Medications</a:t>
            </a:r>
            <a:r>
              <a:rPr sz="3200" dirty="0">
                <a:solidFill>
                  <a:srgbClr val="FFFFFF"/>
                </a:solidFill>
                <a:effectLst>
                  <a:outerShdw blurRad="12700" dist="25400" dir="2700000" rotWithShape="0">
                    <a:srgbClr val="000000"/>
                  </a:outerShdw>
                </a:effectLst>
                <a:ea typeface="Book Antiqua"/>
                <a:cs typeface="Book Antiqua"/>
                <a:sym typeface="Book Antiqua"/>
              </a:rPr>
              <a:t>:</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Gabapentin 100 mg tid.</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Duragesic patch 100 mcg x3, q72hrs</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Ambien 12.5mg qhs</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Colace</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Phenergan 25 mg </a:t>
            </a:r>
            <a:r>
              <a:rPr sz="3200" dirty="0" err="1">
                <a:solidFill>
                  <a:srgbClr val="FFFFFF"/>
                </a:solidFill>
                <a:effectLst>
                  <a:outerShdw blurRad="12700" dist="25400" dir="2700000" rotWithShape="0">
                    <a:srgbClr val="000000"/>
                  </a:outerShdw>
                </a:effectLst>
                <a:ea typeface="Book Antiqua"/>
                <a:cs typeface="Book Antiqua"/>
                <a:sym typeface="Book Antiqua"/>
              </a:rPr>
              <a:t>qid</a:t>
            </a:r>
            <a:r>
              <a:rPr sz="3200" dirty="0">
                <a:solidFill>
                  <a:srgbClr val="FFFFFF"/>
                </a:solidFill>
                <a:effectLst>
                  <a:outerShdw blurRad="12700" dist="25400" dir="2700000" rotWithShape="0">
                    <a:srgbClr val="000000"/>
                  </a:outerShdw>
                </a:effectLst>
                <a:ea typeface="Book Antiqua"/>
                <a:cs typeface="Book Antiqua"/>
                <a:sym typeface="Book Antiqua"/>
              </a:rPr>
              <a:t> prn</a:t>
            </a:r>
          </a:p>
          <a:p>
            <a:pPr marL="255587" lvl="0" indent="-374650" defTabSz="914400">
              <a:spcBef>
                <a:spcPts val="400"/>
              </a:spcBef>
              <a:buSzTx/>
              <a:buFont typeface="Helvetica"/>
              <a:buNone/>
              <a:defRPr sz="1800">
                <a:solidFill>
                  <a:srgbClr val="000000"/>
                </a:solidFill>
              </a:defRPr>
            </a:pPr>
            <a:r>
              <a:rPr sz="3200" dirty="0">
                <a:solidFill>
                  <a:srgbClr val="FFFFFF"/>
                </a:solidFill>
                <a:effectLst>
                  <a:outerShdw blurRad="12700" dist="25400" dir="2700000" rotWithShape="0">
                    <a:srgbClr val="000000"/>
                  </a:outerShdw>
                </a:effectLst>
                <a:ea typeface="Book Antiqua"/>
                <a:cs typeface="Book Antiqua"/>
                <a:sym typeface="Book Antiqua"/>
              </a:rPr>
              <a:t>Zoloft 50 mg </a:t>
            </a:r>
            <a:r>
              <a:rPr sz="3200" dirty="0" err="1">
                <a:solidFill>
                  <a:srgbClr val="FFFFFF"/>
                </a:solidFill>
                <a:effectLst>
                  <a:outerShdw blurRad="12700" dist="25400" dir="2700000" rotWithShape="0">
                    <a:srgbClr val="000000"/>
                  </a:outerShdw>
                </a:effectLst>
                <a:ea typeface="Book Antiqua"/>
                <a:cs typeface="Book Antiqua"/>
                <a:sym typeface="Book Antiqua"/>
              </a:rPr>
              <a:t>qd</a:t>
            </a:r>
            <a:r>
              <a:rPr sz="3200" dirty="0">
                <a:solidFill>
                  <a:srgbClr val="FFFFFF"/>
                </a:solidFill>
                <a:effectLst>
                  <a:outerShdw blurRad="12700" dist="25400" dir="2700000" rotWithShape="0">
                    <a:srgbClr val="000000"/>
                  </a:outerShdw>
                </a:effectLst>
                <a:ea typeface="Book Antiqua"/>
                <a:cs typeface="Book Antiqua"/>
                <a:sym typeface="Book Antiqua"/>
              </a:rPr>
              <a:t>.</a:t>
            </a:r>
          </a:p>
        </p:txBody>
      </p:sp>
    </p:spTree>
  </p:cSld>
  <p:clrMapOvr>
    <a:masterClrMapping/>
  </p:clrMapOvr>
  <p:transition spd="med"/>
  <p:timing>
    <p:tnLst>
      <p:par>
        <p:cTn id="1" dur="indefinite" restart="never" fill="hold"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body" idx="4294967295"/>
          </p:nvPr>
        </p:nvSpPr>
        <p:spPr>
          <a:xfrm>
            <a:off x="89104" y="2743200"/>
            <a:ext cx="12788054" cy="6696569"/>
          </a:xfrm>
          <a:prstGeom prst="rect">
            <a:avLst/>
          </a:prstGeom>
        </p:spPr>
        <p:txBody>
          <a:bodyPr lIns="72248" tIns="72248" rIns="72248" bIns="72248" anchor="ctr">
            <a:noAutofit/>
          </a:bodyPr>
          <a:lstStyle/>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How would you change her medications?</a:t>
            </a:r>
          </a:p>
          <a:p>
            <a:pPr marL="255587" lvl="0" indent="-374650">
              <a:lnSpc>
                <a:spcPct val="80000"/>
              </a:lnSpc>
              <a:spcBef>
                <a:spcPts val="500"/>
              </a:spcBef>
              <a:buSzTx/>
              <a:buFont typeface="Helvetica"/>
              <a:buNone/>
              <a:defRPr sz="1800"/>
            </a:pPr>
            <a:endParaRPr sz="3600" dirty="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Are there any interventions that would be appropriate?</a:t>
            </a:r>
          </a:p>
          <a:p>
            <a:pPr marL="255587" lvl="0" indent="-374650">
              <a:lnSpc>
                <a:spcPct val="80000"/>
              </a:lnSpc>
              <a:spcBef>
                <a:spcPts val="500"/>
              </a:spcBef>
              <a:buSzTx/>
              <a:buFont typeface="Helvetica"/>
              <a:buNone/>
              <a:defRPr sz="1800"/>
            </a:pPr>
            <a:endParaRPr sz="3600" dirty="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How would you apply an interdisciplinary approach to her pain</a:t>
            </a:r>
          </a:p>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management?</a:t>
            </a:r>
          </a:p>
          <a:p>
            <a:pPr marL="255587" lvl="0" indent="-374650">
              <a:lnSpc>
                <a:spcPct val="80000"/>
              </a:lnSpc>
              <a:spcBef>
                <a:spcPts val="500"/>
              </a:spcBef>
              <a:buSzTx/>
              <a:buFont typeface="Helvetica"/>
              <a:buNone/>
              <a:defRPr sz="1800"/>
            </a:pPr>
            <a:endParaRPr sz="3600" dirty="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endParaRPr sz="3600" dirty="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What complementary therapies would be appropriate </a:t>
            </a:r>
            <a:r>
              <a:rPr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to</a:t>
            </a:r>
            <a:endParaRPr lang="en-US" sz="3600" dirty="0" smtClean="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recommend</a:t>
            </a:r>
            <a:r>
              <a:rPr sz="3600" dirty="0">
                <a:solidFill>
                  <a:srgbClr val="FFFFFF"/>
                </a:solidFill>
                <a:effectLst>
                  <a:outerShdw blurRad="12700" dist="25400" dir="2700000" rotWithShape="0">
                    <a:srgbClr val="000000"/>
                  </a:outerShdw>
                </a:effectLst>
                <a:latin typeface="+mn-lt"/>
                <a:ea typeface="Book Antiqua"/>
                <a:cs typeface="Book Antiqua"/>
                <a:sym typeface="Book Antiqua"/>
              </a:rPr>
              <a:t>?</a:t>
            </a:r>
          </a:p>
          <a:p>
            <a:pPr marL="255587" lvl="0" indent="-374650">
              <a:lnSpc>
                <a:spcPct val="80000"/>
              </a:lnSpc>
              <a:spcBef>
                <a:spcPts val="500"/>
              </a:spcBef>
              <a:buSzTx/>
              <a:buFont typeface="Helvetica"/>
              <a:buNone/>
              <a:defRPr sz="1800"/>
            </a:pPr>
            <a:endParaRPr sz="3600" dirty="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sz="3600" dirty="0">
                <a:solidFill>
                  <a:srgbClr val="FFFFFF"/>
                </a:solidFill>
                <a:effectLst>
                  <a:outerShdw blurRad="12700" dist="25400" dir="2700000" rotWithShape="0">
                    <a:srgbClr val="000000"/>
                  </a:outerShdw>
                </a:effectLst>
                <a:latin typeface="+mn-lt"/>
                <a:ea typeface="Book Antiqua"/>
                <a:cs typeface="Book Antiqua"/>
                <a:sym typeface="Book Antiqua"/>
              </a:rPr>
              <a:t>What would you want to consider when </a:t>
            </a:r>
            <a:r>
              <a:rPr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recommending</a:t>
            </a:r>
            <a:endParaRPr lang="en-US" sz="3600" dirty="0" smtClean="0">
              <a:solidFill>
                <a:srgbClr val="FFFFFF"/>
              </a:solidFill>
              <a:effectLst>
                <a:outerShdw blurRad="12700" dist="25400" dir="2700000" rotWithShape="0">
                  <a:srgbClr val="000000"/>
                </a:outerShdw>
              </a:effectLst>
              <a:latin typeface="+mn-lt"/>
              <a:ea typeface="Book Antiqua"/>
              <a:cs typeface="Book Antiqua"/>
              <a:sym typeface="Book Antiqua"/>
            </a:endParaRPr>
          </a:p>
          <a:p>
            <a:pPr marL="255587" lvl="0" indent="-374650">
              <a:lnSpc>
                <a:spcPct val="80000"/>
              </a:lnSpc>
              <a:spcBef>
                <a:spcPts val="500"/>
              </a:spcBef>
              <a:buSzTx/>
              <a:buFont typeface="Helvetica"/>
              <a:buNone/>
              <a:defRPr sz="1800"/>
            </a:pPr>
            <a:r>
              <a:rPr lang="en-US"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C</a:t>
            </a:r>
            <a:r>
              <a:rPr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omplementary</a:t>
            </a:r>
            <a:r>
              <a:rPr lang="en-US"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 </a:t>
            </a:r>
            <a:r>
              <a:rPr sz="3600" dirty="0" smtClean="0">
                <a:solidFill>
                  <a:srgbClr val="FFFFFF"/>
                </a:solidFill>
                <a:effectLst>
                  <a:outerShdw blurRad="12700" dist="25400" dir="2700000" rotWithShape="0">
                    <a:srgbClr val="000000"/>
                  </a:outerShdw>
                </a:effectLst>
                <a:latin typeface="+mn-lt"/>
                <a:ea typeface="Book Antiqua"/>
                <a:cs typeface="Book Antiqua"/>
                <a:sym typeface="Book Antiqua"/>
              </a:rPr>
              <a:t>therapies</a:t>
            </a:r>
            <a:r>
              <a:rPr sz="3600" dirty="0">
                <a:solidFill>
                  <a:srgbClr val="FFFFFF"/>
                </a:solidFill>
                <a:effectLst>
                  <a:outerShdw blurRad="12700" dist="25400" dir="2700000" rotWithShape="0">
                    <a:srgbClr val="000000"/>
                  </a:outerShdw>
                </a:effectLst>
                <a:latin typeface="+mn-lt"/>
                <a:ea typeface="Book Antiqua"/>
                <a:cs typeface="Book Antiqua"/>
                <a:sym typeface="Book Antiqua"/>
              </a:rPr>
              <a:t>?</a:t>
            </a:r>
          </a:p>
        </p:txBody>
      </p:sp>
      <p:sp>
        <p:nvSpPr>
          <p:cNvPr id="492" name="Shape 492"/>
          <p:cNvSpPr/>
          <p:nvPr/>
        </p:nvSpPr>
        <p:spPr>
          <a:xfrm>
            <a:off x="7911253" y="325120"/>
            <a:ext cx="4660054" cy="198723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lvl="0" algn="l" defTabSz="914400">
              <a:defRPr sz="1800">
                <a:solidFill>
                  <a:srgbClr val="000000"/>
                </a:solidFill>
              </a:defRPr>
            </a:pPr>
            <a:r>
              <a:rPr u="sng">
                <a:solidFill>
                  <a:srgbClr val="FFFF00"/>
                </a:solidFill>
                <a:latin typeface="Palatino Linotype"/>
                <a:ea typeface="Palatino Linotype"/>
                <a:cs typeface="Palatino Linotype"/>
                <a:sym typeface="Palatino Linotype"/>
              </a:rPr>
              <a:t>Medications</a:t>
            </a:r>
            <a:r>
              <a:rPr>
                <a:solidFill>
                  <a:srgbClr val="FFFF00"/>
                </a:solidFill>
                <a:latin typeface="Palatino Linotype"/>
                <a:ea typeface="Palatino Linotype"/>
                <a:cs typeface="Palatino Linotype"/>
                <a:sym typeface="Palatino Linotype"/>
              </a:rPr>
              <a:t>:</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Gabapentin 100 mg tid.</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Duragesic patch 100 mcg x3, q72hrs</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Ambien 12.5mg qhs</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Colace</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Phenergan 25 mg qid prn</a:t>
            </a:r>
          </a:p>
          <a:p>
            <a:pPr lvl="0" algn="l" defTabSz="914400">
              <a:defRPr sz="1800">
                <a:solidFill>
                  <a:srgbClr val="000000"/>
                </a:solidFill>
              </a:defRPr>
            </a:pPr>
            <a:r>
              <a:rPr>
                <a:solidFill>
                  <a:srgbClr val="FFFF00"/>
                </a:solidFill>
                <a:latin typeface="Palatino Linotype"/>
                <a:ea typeface="Palatino Linotype"/>
                <a:cs typeface="Palatino Linotype"/>
                <a:sym typeface="Palatino Linotype"/>
              </a:rPr>
              <a:t>Zoloft 50 mg qd.</a:t>
            </a:r>
          </a:p>
        </p:txBody>
      </p:sp>
    </p:spTree>
  </p:cSld>
  <p:clrMapOvr>
    <a:masterClrMapping/>
  </p:clrMapOvr>
  <p:transition spd="med"/>
  <p:timing>
    <p:tnLst>
      <p:par>
        <p:cTn id="1" dur="indefinite" restart="never" fill="hold"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type="body" idx="4294967295"/>
          </p:nvPr>
        </p:nvSpPr>
        <p:spPr>
          <a:xfrm>
            <a:off x="254000" y="762000"/>
            <a:ext cx="12496800" cy="7000875"/>
          </a:xfrm>
          <a:prstGeom prst="rect">
            <a:avLst/>
          </a:prstGeom>
        </p:spPr>
        <p:txBody>
          <a:bodyPr lIns="72248" tIns="72248" rIns="72248" bIns="72248" anchor="t">
            <a:noAutofit/>
          </a:bodyPr>
          <a:lstStyle/>
          <a:p>
            <a:pPr marL="0" lvl="0" indent="137160" defTabSz="914400">
              <a:spcBef>
                <a:spcPts val="400"/>
              </a:spcBef>
              <a:buClr>
                <a:srgbClr val="F9F9F9"/>
              </a:buClr>
              <a:buSzTx/>
              <a:buFont typeface="Helvetica"/>
              <a:buNone/>
              <a:defRPr sz="1800">
                <a:solidFill>
                  <a:srgbClr val="000000"/>
                </a:solidFill>
              </a:defRPr>
            </a:pPr>
            <a:r>
              <a:rPr sz="3200" dirty="0">
                <a:solidFill>
                  <a:srgbClr val="FFFFFF"/>
                </a:solidFill>
                <a:uFill>
                  <a:solidFill>
                    <a:srgbClr val="FFFFFF"/>
                  </a:solidFill>
                </a:uFill>
                <a:latin typeface="+mn-lt"/>
                <a:ea typeface="Book Antiqua"/>
                <a:cs typeface="Book Antiqua"/>
                <a:sym typeface="Book Antiqua"/>
              </a:rPr>
              <a:t>We discontinued the fentanyl transdermal patches and replaced them with 30 mg of orally administered methadone, taken three times daily. We were confident that the methadone in pill form would be tolerated because the patient was experiencing neither nausea nor vomiting.</a:t>
            </a:r>
          </a:p>
          <a:p>
            <a:pPr marL="0" lvl="0" indent="137160" defTabSz="914400">
              <a:spcBef>
                <a:spcPts val="600"/>
              </a:spcBef>
              <a:buClr>
                <a:srgbClr val="F9F9F9"/>
              </a:buClr>
              <a:buSzTx/>
              <a:buFont typeface="Helvetica"/>
              <a:buNone/>
              <a:defRPr sz="1800">
                <a:solidFill>
                  <a:srgbClr val="000000"/>
                </a:solidFill>
              </a:defRPr>
            </a:pPr>
            <a:endParaRPr sz="3200" dirty="0">
              <a:solidFill>
                <a:srgbClr val="FFFFFF"/>
              </a:solidFill>
              <a:uFill>
                <a:solidFill>
                  <a:srgbClr val="FFFFFF"/>
                </a:solidFill>
              </a:uFill>
              <a:latin typeface="+mn-lt"/>
              <a:ea typeface="Book Antiqua"/>
              <a:cs typeface="Book Antiqua"/>
              <a:sym typeface="Book Antiqua"/>
            </a:endParaRPr>
          </a:p>
          <a:p>
            <a:pPr marL="0" lvl="0" indent="137160" defTabSz="914400">
              <a:spcBef>
                <a:spcPts val="400"/>
              </a:spcBef>
              <a:buClr>
                <a:srgbClr val="F9F9F9"/>
              </a:buClr>
              <a:buSzTx/>
              <a:buFont typeface="Helvetica"/>
              <a:buNone/>
              <a:defRPr sz="1800">
                <a:solidFill>
                  <a:srgbClr val="000000"/>
                </a:solidFill>
              </a:defRPr>
            </a:pPr>
            <a:r>
              <a:rPr sz="3200" dirty="0">
                <a:solidFill>
                  <a:srgbClr val="FFFFFF"/>
                </a:solidFill>
                <a:uFill>
                  <a:solidFill>
                    <a:srgbClr val="FFFFFF"/>
                  </a:solidFill>
                </a:uFill>
                <a:latin typeface="+mn-lt"/>
                <a:ea typeface="Book Antiqua"/>
                <a:cs typeface="Book Antiqua"/>
                <a:sym typeface="Book Antiqua"/>
              </a:rPr>
              <a:t>The fentanyl transdermal patch did not help this patient because her body’s ability to absorb the medication was less than optimal. The degraded absorption capacity was due to the chemotherapy and radiation treatments she had undergone.</a:t>
            </a:r>
          </a:p>
          <a:p>
            <a:pPr marL="0" lvl="0" indent="137160" defTabSz="914400">
              <a:spcBef>
                <a:spcPts val="600"/>
              </a:spcBef>
              <a:buClr>
                <a:srgbClr val="F9F9F9"/>
              </a:buClr>
              <a:buSzTx/>
              <a:buFont typeface="Helvetica"/>
              <a:buNone/>
              <a:defRPr sz="1800">
                <a:solidFill>
                  <a:srgbClr val="000000"/>
                </a:solidFill>
              </a:defRPr>
            </a:pPr>
            <a:endParaRPr sz="3200" dirty="0">
              <a:solidFill>
                <a:srgbClr val="FFFFFF"/>
              </a:solidFill>
              <a:uFill>
                <a:solidFill>
                  <a:srgbClr val="FFFFFF"/>
                </a:solidFill>
              </a:uFill>
              <a:latin typeface="+mn-lt"/>
              <a:ea typeface="Book Antiqua"/>
              <a:cs typeface="Book Antiqua"/>
              <a:sym typeface="Book Antiqua"/>
            </a:endParaRPr>
          </a:p>
          <a:p>
            <a:pPr marL="0" lvl="0" indent="137160" defTabSz="914400">
              <a:spcBef>
                <a:spcPts val="400"/>
              </a:spcBef>
              <a:buClr>
                <a:srgbClr val="F9F9F9"/>
              </a:buClr>
              <a:buSzTx/>
              <a:buFont typeface="Helvetica"/>
              <a:buNone/>
              <a:defRPr sz="1800">
                <a:solidFill>
                  <a:srgbClr val="000000"/>
                </a:solidFill>
              </a:defRPr>
            </a:pPr>
            <a:r>
              <a:rPr sz="3200" dirty="0">
                <a:solidFill>
                  <a:srgbClr val="FFFFFF"/>
                </a:solidFill>
                <a:uFill>
                  <a:solidFill>
                    <a:srgbClr val="FFFFFF"/>
                  </a:solidFill>
                </a:uFill>
                <a:latin typeface="+mn-lt"/>
                <a:ea typeface="Book Antiqua"/>
                <a:cs typeface="Book Antiqua"/>
                <a:sym typeface="Book Antiqua"/>
              </a:rPr>
              <a:t>Second, we performed image-guided blockade injections of the </a:t>
            </a:r>
            <a:r>
              <a:rPr sz="3200" dirty="0" err="1" smtClean="0">
                <a:solidFill>
                  <a:srgbClr val="FFFFFF"/>
                </a:solidFill>
                <a:uFill>
                  <a:solidFill>
                    <a:srgbClr val="FFFFFF"/>
                  </a:solidFill>
                </a:uFill>
                <a:latin typeface="+mn-lt"/>
                <a:ea typeface="Book Antiqua"/>
                <a:cs typeface="Book Antiqua"/>
                <a:sym typeface="Book Antiqua"/>
              </a:rPr>
              <a:t>suprascapular</a:t>
            </a:r>
            <a:r>
              <a:rPr lang="en-US" sz="3200" dirty="0">
                <a:solidFill>
                  <a:srgbClr val="FFFFFF"/>
                </a:solidFill>
                <a:uFill>
                  <a:solidFill>
                    <a:srgbClr val="FFFFFF"/>
                  </a:solidFill>
                </a:uFill>
                <a:latin typeface="+mn-lt"/>
                <a:ea typeface="Book Antiqua"/>
                <a:cs typeface="Book Antiqua"/>
                <a:sym typeface="Book Antiqua"/>
              </a:rPr>
              <a:t> </a:t>
            </a:r>
            <a:r>
              <a:rPr sz="3200" dirty="0" smtClean="0">
                <a:solidFill>
                  <a:srgbClr val="FFFFFF"/>
                </a:solidFill>
                <a:uFill>
                  <a:solidFill>
                    <a:srgbClr val="FFFFFF"/>
                  </a:solidFill>
                </a:uFill>
                <a:latin typeface="+mn-lt"/>
                <a:ea typeface="Book Antiqua"/>
                <a:cs typeface="Book Antiqua"/>
                <a:sym typeface="Book Antiqua"/>
              </a:rPr>
              <a:t>nerve </a:t>
            </a:r>
            <a:r>
              <a:rPr sz="3200" dirty="0">
                <a:solidFill>
                  <a:srgbClr val="FFFFFF"/>
                </a:solidFill>
                <a:uFill>
                  <a:solidFill>
                    <a:srgbClr val="FFFFFF"/>
                  </a:solidFill>
                </a:uFill>
                <a:latin typeface="+mn-lt"/>
                <a:ea typeface="Book Antiqua"/>
                <a:cs typeface="Book Antiqua"/>
                <a:sym typeface="Book Antiqua"/>
              </a:rPr>
              <a:t>and </a:t>
            </a:r>
            <a:r>
              <a:rPr sz="3200" dirty="0" err="1">
                <a:solidFill>
                  <a:srgbClr val="FFFFFF"/>
                </a:solidFill>
                <a:uFill>
                  <a:solidFill>
                    <a:srgbClr val="FFFFFF"/>
                  </a:solidFill>
                </a:uFill>
                <a:latin typeface="+mn-lt"/>
                <a:ea typeface="Book Antiqua"/>
                <a:cs typeface="Book Antiqua"/>
                <a:sym typeface="Book Antiqua"/>
              </a:rPr>
              <a:t>glenohumeral</a:t>
            </a:r>
            <a:r>
              <a:rPr sz="3200" dirty="0">
                <a:solidFill>
                  <a:srgbClr val="FFFFFF"/>
                </a:solidFill>
                <a:uFill>
                  <a:solidFill>
                    <a:srgbClr val="FFFFFF"/>
                  </a:solidFill>
                </a:uFill>
                <a:latin typeface="+mn-lt"/>
                <a:ea typeface="Book Antiqua"/>
                <a:cs typeface="Book Antiqua"/>
                <a:sym typeface="Book Antiqua"/>
              </a:rPr>
              <a:t> joint using a combination of </a:t>
            </a:r>
            <a:r>
              <a:rPr sz="3200" dirty="0" err="1">
                <a:solidFill>
                  <a:srgbClr val="FFFFFF"/>
                </a:solidFill>
                <a:uFill>
                  <a:solidFill>
                    <a:srgbClr val="FFFFFF"/>
                  </a:solidFill>
                </a:uFill>
                <a:latin typeface="+mn-lt"/>
                <a:ea typeface="Book Antiqua"/>
                <a:cs typeface="Book Antiqua"/>
                <a:sym typeface="Book Antiqua"/>
              </a:rPr>
              <a:t>bupivicaine</a:t>
            </a:r>
            <a:r>
              <a:rPr sz="3200" dirty="0">
                <a:solidFill>
                  <a:srgbClr val="FFFFFF"/>
                </a:solidFill>
                <a:uFill>
                  <a:solidFill>
                    <a:srgbClr val="FFFFFF"/>
                  </a:solidFill>
                </a:uFill>
                <a:latin typeface="+mn-lt"/>
                <a:ea typeface="Book Antiqua"/>
                <a:cs typeface="Book Antiqua"/>
                <a:sym typeface="Book Antiqua"/>
              </a:rPr>
              <a:t> and methylprednisolone acetate.</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6" name="Group 526">
            <a:hlinkClick r:id="" action="ppaction://noaction"/>
          </p:cNvPr>
          <p:cNvGrpSpPr/>
          <p:nvPr/>
        </p:nvGrpSpPr>
        <p:grpSpPr>
          <a:xfrm>
            <a:off x="-1" y="3251200"/>
            <a:ext cx="2600961" cy="1625600"/>
            <a:chOff x="0" y="0"/>
            <a:chExt cx="2600960" cy="1625600"/>
          </a:xfrm>
        </p:grpSpPr>
        <p:sp>
          <p:nvSpPr>
            <p:cNvPr id="519" name="Shape 519"/>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0" name="Shape 520"/>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1" name="Shape 521"/>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2" name="Shape 522"/>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3" name="Shape 523"/>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4" name="Shape 524"/>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5" name="Shape 525"/>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dirty="0">
                  <a:solidFill>
                    <a:srgbClr val="FFFF00"/>
                  </a:solidFill>
                  <a:uFill>
                    <a:solidFill>
                      <a:srgbClr val="FFFF00"/>
                    </a:solidFill>
                  </a:uFill>
                </a:rPr>
                <a:t>200 </a:t>
              </a:r>
              <a:r>
                <a:rPr sz="2400" dirty="0" err="1">
                  <a:solidFill>
                    <a:srgbClr val="FFFF00"/>
                  </a:solidFill>
                  <a:uFill>
                    <a:solidFill>
                      <a:srgbClr val="FFFF00"/>
                    </a:solidFill>
                  </a:uFill>
                </a:rPr>
                <a:t>pt</a:t>
              </a:r>
              <a:endParaRPr sz="2400" dirty="0">
                <a:solidFill>
                  <a:srgbClr val="FFFF00"/>
                </a:solidFill>
                <a:uFill>
                  <a:solidFill>
                    <a:srgbClr val="FFFF00"/>
                  </a:solidFill>
                </a:uFill>
              </a:endParaRPr>
            </a:p>
          </p:txBody>
        </p:sp>
      </p:grpSp>
      <p:grpSp>
        <p:nvGrpSpPr>
          <p:cNvPr id="534" name="Group 534">
            <a:hlinkClick r:id="" action="ppaction://noaction"/>
          </p:cNvPr>
          <p:cNvGrpSpPr/>
          <p:nvPr/>
        </p:nvGrpSpPr>
        <p:grpSpPr>
          <a:xfrm>
            <a:off x="-1" y="4876800"/>
            <a:ext cx="2600961" cy="1625600"/>
            <a:chOff x="0" y="0"/>
            <a:chExt cx="2600960" cy="1625600"/>
          </a:xfrm>
        </p:grpSpPr>
        <p:sp>
          <p:nvSpPr>
            <p:cNvPr id="527" name="Shape 527"/>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8" name="Shape 528"/>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29" name="Shape 529"/>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0" name="Shape 530"/>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1" name="Shape 531"/>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2" name="Shape 532"/>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3" name="Shape 533"/>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300 pt</a:t>
              </a:r>
            </a:p>
          </p:txBody>
        </p:sp>
      </p:grpSp>
      <p:grpSp>
        <p:nvGrpSpPr>
          <p:cNvPr id="542" name="Group 542">
            <a:hlinkClick r:id="" action="ppaction://noaction"/>
          </p:cNvPr>
          <p:cNvGrpSpPr/>
          <p:nvPr/>
        </p:nvGrpSpPr>
        <p:grpSpPr>
          <a:xfrm>
            <a:off x="-1" y="6502400"/>
            <a:ext cx="2600961" cy="1625600"/>
            <a:chOff x="0" y="0"/>
            <a:chExt cx="2600960" cy="1625600"/>
          </a:xfrm>
        </p:grpSpPr>
        <p:sp>
          <p:nvSpPr>
            <p:cNvPr id="535" name="Shape 535"/>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6" name="Shape 536"/>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7" name="Shape 537"/>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8" name="Shape 538"/>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39" name="Shape 539"/>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0" name="Shape 540"/>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1" name="Shape 541"/>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400 pt</a:t>
              </a:r>
            </a:p>
          </p:txBody>
        </p:sp>
      </p:grpSp>
      <p:grpSp>
        <p:nvGrpSpPr>
          <p:cNvPr id="550" name="Group 550">
            <a:hlinkClick r:id="" action="ppaction://noaction"/>
          </p:cNvPr>
          <p:cNvGrpSpPr/>
          <p:nvPr/>
        </p:nvGrpSpPr>
        <p:grpSpPr>
          <a:xfrm>
            <a:off x="-1" y="8128000"/>
            <a:ext cx="2600961" cy="1625600"/>
            <a:chOff x="0" y="0"/>
            <a:chExt cx="2600960" cy="1625600"/>
          </a:xfrm>
        </p:grpSpPr>
        <p:sp>
          <p:nvSpPr>
            <p:cNvPr id="543" name="Shape 543"/>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4" name="Shape 544"/>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5" name="Shape 545"/>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6" name="Shape 546"/>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7" name="Shape 547"/>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8" name="Shape 548"/>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49" name="Shape 549"/>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500 pt</a:t>
              </a:r>
            </a:p>
          </p:txBody>
        </p:sp>
      </p:grpSp>
      <p:grpSp>
        <p:nvGrpSpPr>
          <p:cNvPr id="558" name="Group 558">
            <a:hlinkClick r:id="" action="ppaction://noaction"/>
          </p:cNvPr>
          <p:cNvGrpSpPr/>
          <p:nvPr/>
        </p:nvGrpSpPr>
        <p:grpSpPr>
          <a:xfrm>
            <a:off x="2600960" y="1625599"/>
            <a:ext cx="2600960" cy="1625601"/>
            <a:chOff x="0" y="0"/>
            <a:chExt cx="2600960" cy="1625600"/>
          </a:xfrm>
        </p:grpSpPr>
        <p:sp>
          <p:nvSpPr>
            <p:cNvPr id="551" name="Shape 551"/>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2" name="Shape 552"/>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3" name="Shape 553"/>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4" name="Shape 554"/>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5" name="Shape 555"/>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6" name="Shape 556"/>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57" name="Shape 557"/>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100 pt</a:t>
              </a:r>
            </a:p>
          </p:txBody>
        </p:sp>
      </p:grpSp>
      <p:grpSp>
        <p:nvGrpSpPr>
          <p:cNvPr id="566" name="Group 566">
            <a:hlinkClick r:id="" action="ppaction://noaction"/>
          </p:cNvPr>
          <p:cNvGrpSpPr/>
          <p:nvPr/>
        </p:nvGrpSpPr>
        <p:grpSpPr>
          <a:xfrm>
            <a:off x="2600960" y="3251200"/>
            <a:ext cx="2600960" cy="1625600"/>
            <a:chOff x="0" y="0"/>
            <a:chExt cx="2600960" cy="1625600"/>
          </a:xfrm>
        </p:grpSpPr>
        <p:sp>
          <p:nvSpPr>
            <p:cNvPr id="559" name="Shape 559"/>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0" name="Shape 560"/>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1" name="Shape 561"/>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2" name="Shape 562"/>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3" name="Shape 563"/>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4" name="Shape 564"/>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5" name="Shape 565"/>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200 pt</a:t>
              </a:r>
            </a:p>
          </p:txBody>
        </p:sp>
      </p:grpSp>
      <p:grpSp>
        <p:nvGrpSpPr>
          <p:cNvPr id="574" name="Group 574">
            <a:hlinkClick r:id="" action="ppaction://noaction"/>
          </p:cNvPr>
          <p:cNvGrpSpPr/>
          <p:nvPr/>
        </p:nvGrpSpPr>
        <p:grpSpPr>
          <a:xfrm>
            <a:off x="2600960" y="4876800"/>
            <a:ext cx="2600960" cy="1625600"/>
            <a:chOff x="0" y="0"/>
            <a:chExt cx="2600960" cy="1625600"/>
          </a:xfrm>
        </p:grpSpPr>
        <p:sp>
          <p:nvSpPr>
            <p:cNvPr id="567" name="Shape 567"/>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8" name="Shape 568"/>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69" name="Shape 569"/>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0" name="Shape 570"/>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1" name="Shape 571"/>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2" name="Shape 572"/>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3" name="Shape 573"/>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300 pt</a:t>
              </a:r>
            </a:p>
          </p:txBody>
        </p:sp>
      </p:grpSp>
      <p:grpSp>
        <p:nvGrpSpPr>
          <p:cNvPr id="582" name="Group 582">
            <a:hlinkClick r:id="" action="ppaction://noaction"/>
          </p:cNvPr>
          <p:cNvGrpSpPr/>
          <p:nvPr/>
        </p:nvGrpSpPr>
        <p:grpSpPr>
          <a:xfrm>
            <a:off x="2600960" y="6502400"/>
            <a:ext cx="2600960" cy="1625600"/>
            <a:chOff x="0" y="0"/>
            <a:chExt cx="2600960" cy="1625600"/>
          </a:xfrm>
        </p:grpSpPr>
        <p:sp>
          <p:nvSpPr>
            <p:cNvPr id="575" name="Shape 575"/>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6" name="Shape 576"/>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7" name="Shape 577"/>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8" name="Shape 578"/>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79" name="Shape 579"/>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0" name="Shape 580"/>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1" name="Shape 581"/>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400 pt</a:t>
              </a:r>
            </a:p>
          </p:txBody>
        </p:sp>
      </p:grpSp>
      <p:grpSp>
        <p:nvGrpSpPr>
          <p:cNvPr id="590" name="Group 590">
            <a:hlinkClick r:id="" action="ppaction://noaction"/>
          </p:cNvPr>
          <p:cNvGrpSpPr/>
          <p:nvPr/>
        </p:nvGrpSpPr>
        <p:grpSpPr>
          <a:xfrm>
            <a:off x="2600960" y="8128000"/>
            <a:ext cx="2600960" cy="1625600"/>
            <a:chOff x="0" y="0"/>
            <a:chExt cx="2600960" cy="1625600"/>
          </a:xfrm>
        </p:grpSpPr>
        <p:sp>
          <p:nvSpPr>
            <p:cNvPr id="583" name="Shape 583"/>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4" name="Shape 584"/>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5" name="Shape 585"/>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6" name="Shape 586"/>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7" name="Shape 587"/>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8" name="Shape 588"/>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89" name="Shape 589"/>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500 pt</a:t>
              </a:r>
            </a:p>
          </p:txBody>
        </p:sp>
      </p:grpSp>
      <p:grpSp>
        <p:nvGrpSpPr>
          <p:cNvPr id="598" name="Group 598">
            <a:hlinkClick r:id="" action="ppaction://noaction"/>
          </p:cNvPr>
          <p:cNvGrpSpPr/>
          <p:nvPr/>
        </p:nvGrpSpPr>
        <p:grpSpPr>
          <a:xfrm>
            <a:off x="5201920" y="1625599"/>
            <a:ext cx="2600960" cy="1625601"/>
            <a:chOff x="0" y="0"/>
            <a:chExt cx="2600960" cy="1625600"/>
          </a:xfrm>
        </p:grpSpPr>
        <p:sp>
          <p:nvSpPr>
            <p:cNvPr id="591" name="Shape 591"/>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2" name="Shape 592"/>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3" name="Shape 593"/>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4" name="Shape 594"/>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5" name="Shape 595"/>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6" name="Shape 596"/>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597" name="Shape 597"/>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100 pt</a:t>
              </a:r>
            </a:p>
          </p:txBody>
        </p:sp>
      </p:grpSp>
      <p:grpSp>
        <p:nvGrpSpPr>
          <p:cNvPr id="606" name="Group 606">
            <a:hlinkClick r:id="" action="ppaction://noaction"/>
          </p:cNvPr>
          <p:cNvGrpSpPr/>
          <p:nvPr/>
        </p:nvGrpSpPr>
        <p:grpSpPr>
          <a:xfrm>
            <a:off x="5201920" y="3251200"/>
            <a:ext cx="2600960" cy="1625600"/>
            <a:chOff x="0" y="0"/>
            <a:chExt cx="2600960" cy="1625600"/>
          </a:xfrm>
        </p:grpSpPr>
        <p:sp>
          <p:nvSpPr>
            <p:cNvPr id="599" name="Shape 599"/>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0" name="Shape 600"/>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1" name="Shape 601"/>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2" name="Shape 602"/>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3" name="Shape 603"/>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4" name="Shape 604"/>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5" name="Shape 605"/>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200 pt</a:t>
              </a:r>
            </a:p>
          </p:txBody>
        </p:sp>
      </p:grpSp>
      <p:grpSp>
        <p:nvGrpSpPr>
          <p:cNvPr id="614" name="Group 614">
            <a:hlinkClick r:id="" action="ppaction://noaction"/>
          </p:cNvPr>
          <p:cNvGrpSpPr/>
          <p:nvPr/>
        </p:nvGrpSpPr>
        <p:grpSpPr>
          <a:xfrm>
            <a:off x="5201920" y="4876800"/>
            <a:ext cx="2600960" cy="1625600"/>
            <a:chOff x="0" y="0"/>
            <a:chExt cx="2600960" cy="1625600"/>
          </a:xfrm>
        </p:grpSpPr>
        <p:sp>
          <p:nvSpPr>
            <p:cNvPr id="607" name="Shape 607"/>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8" name="Shape 608"/>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09" name="Shape 609"/>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0" name="Shape 610"/>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1" name="Shape 611"/>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2" name="Shape 612"/>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3" name="Shape 613"/>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300 pt</a:t>
              </a:r>
            </a:p>
          </p:txBody>
        </p:sp>
      </p:grpSp>
      <p:grpSp>
        <p:nvGrpSpPr>
          <p:cNvPr id="622" name="Group 622">
            <a:hlinkClick r:id="" action="ppaction://noaction"/>
          </p:cNvPr>
          <p:cNvGrpSpPr/>
          <p:nvPr/>
        </p:nvGrpSpPr>
        <p:grpSpPr>
          <a:xfrm>
            <a:off x="5201920" y="6502400"/>
            <a:ext cx="2600960" cy="1625600"/>
            <a:chOff x="0" y="0"/>
            <a:chExt cx="2600960" cy="1625600"/>
          </a:xfrm>
        </p:grpSpPr>
        <p:sp>
          <p:nvSpPr>
            <p:cNvPr id="615" name="Shape 615"/>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6" name="Shape 616"/>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7" name="Shape 617"/>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8" name="Shape 618"/>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19" name="Shape 619"/>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0" name="Shape 620"/>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1" name="Shape 621"/>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400 pt</a:t>
              </a:r>
            </a:p>
          </p:txBody>
        </p:sp>
      </p:grpSp>
      <p:grpSp>
        <p:nvGrpSpPr>
          <p:cNvPr id="630" name="Group 630">
            <a:hlinkClick r:id="" action="ppaction://noaction"/>
          </p:cNvPr>
          <p:cNvGrpSpPr/>
          <p:nvPr/>
        </p:nvGrpSpPr>
        <p:grpSpPr>
          <a:xfrm>
            <a:off x="5201920" y="8128000"/>
            <a:ext cx="2600960" cy="1625600"/>
            <a:chOff x="0" y="0"/>
            <a:chExt cx="2600960" cy="1625600"/>
          </a:xfrm>
        </p:grpSpPr>
        <p:sp>
          <p:nvSpPr>
            <p:cNvPr id="623" name="Shape 623"/>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4" name="Shape 624"/>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5" name="Shape 625"/>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6" name="Shape 626"/>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7" name="Shape 627"/>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8" name="Shape 628"/>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29" name="Shape 629"/>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500 pt</a:t>
              </a:r>
            </a:p>
          </p:txBody>
        </p:sp>
      </p:grpSp>
      <p:grpSp>
        <p:nvGrpSpPr>
          <p:cNvPr id="638" name="Group 638">
            <a:hlinkClick r:id="" action="ppaction://noaction"/>
          </p:cNvPr>
          <p:cNvGrpSpPr/>
          <p:nvPr/>
        </p:nvGrpSpPr>
        <p:grpSpPr>
          <a:xfrm>
            <a:off x="7802879" y="1625599"/>
            <a:ext cx="2600961" cy="1625601"/>
            <a:chOff x="0" y="0"/>
            <a:chExt cx="2600960" cy="1625600"/>
          </a:xfrm>
        </p:grpSpPr>
        <p:sp>
          <p:nvSpPr>
            <p:cNvPr id="631" name="Shape 631"/>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2" name="Shape 632"/>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3" name="Shape 633"/>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4" name="Shape 634"/>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5" name="Shape 635"/>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6" name="Shape 636"/>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37" name="Shape 637"/>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100 pt</a:t>
              </a:r>
            </a:p>
          </p:txBody>
        </p:sp>
      </p:grpSp>
      <p:grpSp>
        <p:nvGrpSpPr>
          <p:cNvPr id="646" name="Group 646">
            <a:hlinkClick r:id="" action="ppaction://noaction"/>
          </p:cNvPr>
          <p:cNvGrpSpPr/>
          <p:nvPr/>
        </p:nvGrpSpPr>
        <p:grpSpPr>
          <a:xfrm>
            <a:off x="7802879" y="3251200"/>
            <a:ext cx="2600961" cy="1625600"/>
            <a:chOff x="0" y="0"/>
            <a:chExt cx="2600960" cy="1625600"/>
          </a:xfrm>
        </p:grpSpPr>
        <p:sp>
          <p:nvSpPr>
            <p:cNvPr id="639" name="Shape 639"/>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0" name="Shape 640"/>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1" name="Shape 641"/>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2" name="Shape 642"/>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3" name="Shape 643"/>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4" name="Shape 644"/>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5" name="Shape 645"/>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200 pt</a:t>
              </a:r>
            </a:p>
          </p:txBody>
        </p:sp>
      </p:grpSp>
      <p:grpSp>
        <p:nvGrpSpPr>
          <p:cNvPr id="654" name="Group 654">
            <a:hlinkClick r:id="" action="ppaction://noaction"/>
          </p:cNvPr>
          <p:cNvGrpSpPr/>
          <p:nvPr/>
        </p:nvGrpSpPr>
        <p:grpSpPr>
          <a:xfrm>
            <a:off x="7802879" y="4876800"/>
            <a:ext cx="2600961" cy="1625600"/>
            <a:chOff x="0" y="0"/>
            <a:chExt cx="2600960" cy="1625600"/>
          </a:xfrm>
        </p:grpSpPr>
        <p:sp>
          <p:nvSpPr>
            <p:cNvPr id="647" name="Shape 647"/>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8" name="Shape 648"/>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49" name="Shape 649"/>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0" name="Shape 650"/>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1" name="Shape 651"/>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2" name="Shape 652"/>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3" name="Shape 653"/>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300 pt</a:t>
              </a:r>
            </a:p>
          </p:txBody>
        </p:sp>
      </p:grpSp>
      <p:grpSp>
        <p:nvGrpSpPr>
          <p:cNvPr id="662" name="Group 662">
            <a:hlinkClick r:id="" action="ppaction://noaction"/>
          </p:cNvPr>
          <p:cNvGrpSpPr/>
          <p:nvPr/>
        </p:nvGrpSpPr>
        <p:grpSpPr>
          <a:xfrm>
            <a:off x="7802879" y="6502400"/>
            <a:ext cx="2600961" cy="1625600"/>
            <a:chOff x="0" y="0"/>
            <a:chExt cx="2600960" cy="1625600"/>
          </a:xfrm>
        </p:grpSpPr>
        <p:sp>
          <p:nvSpPr>
            <p:cNvPr id="655" name="Shape 655"/>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6" name="Shape 656"/>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7" name="Shape 657"/>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8" name="Shape 658"/>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59" name="Shape 659"/>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0" name="Shape 660"/>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1" name="Shape 661"/>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400 pt</a:t>
              </a:r>
            </a:p>
          </p:txBody>
        </p:sp>
      </p:grpSp>
      <p:grpSp>
        <p:nvGrpSpPr>
          <p:cNvPr id="670" name="Group 670">
            <a:hlinkClick r:id="" action="ppaction://noaction"/>
          </p:cNvPr>
          <p:cNvGrpSpPr/>
          <p:nvPr/>
        </p:nvGrpSpPr>
        <p:grpSpPr>
          <a:xfrm>
            <a:off x="7802879" y="8128000"/>
            <a:ext cx="2600961" cy="1625600"/>
            <a:chOff x="0" y="0"/>
            <a:chExt cx="2600960" cy="1625600"/>
          </a:xfrm>
        </p:grpSpPr>
        <p:sp>
          <p:nvSpPr>
            <p:cNvPr id="663" name="Shape 663"/>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4" name="Shape 664"/>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5" name="Shape 665"/>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6" name="Shape 666"/>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7" name="Shape 667"/>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8" name="Shape 668"/>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69" name="Shape 669"/>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500 pt</a:t>
              </a:r>
            </a:p>
          </p:txBody>
        </p:sp>
      </p:grpSp>
      <p:grpSp>
        <p:nvGrpSpPr>
          <p:cNvPr id="678" name="Group 678">
            <a:hlinkClick r:id="" action="ppaction://noaction"/>
          </p:cNvPr>
          <p:cNvGrpSpPr/>
          <p:nvPr/>
        </p:nvGrpSpPr>
        <p:grpSpPr>
          <a:xfrm>
            <a:off x="10403839" y="1625599"/>
            <a:ext cx="2600960" cy="1625601"/>
            <a:chOff x="0" y="0"/>
            <a:chExt cx="2600960" cy="1625600"/>
          </a:xfrm>
        </p:grpSpPr>
        <p:sp>
          <p:nvSpPr>
            <p:cNvPr id="671" name="Shape 671"/>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2" name="Shape 672"/>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3" name="Shape 673"/>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4" name="Shape 674"/>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5" name="Shape 675"/>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6" name="Shape 676"/>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77" name="Shape 677"/>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100 pt</a:t>
              </a:r>
            </a:p>
          </p:txBody>
        </p:sp>
      </p:grpSp>
      <p:grpSp>
        <p:nvGrpSpPr>
          <p:cNvPr id="686" name="Group 686">
            <a:hlinkClick r:id="" action="ppaction://noaction"/>
          </p:cNvPr>
          <p:cNvGrpSpPr/>
          <p:nvPr/>
        </p:nvGrpSpPr>
        <p:grpSpPr>
          <a:xfrm>
            <a:off x="10403839" y="3251200"/>
            <a:ext cx="2600960" cy="1625600"/>
            <a:chOff x="0" y="0"/>
            <a:chExt cx="2600960" cy="1625600"/>
          </a:xfrm>
        </p:grpSpPr>
        <p:sp>
          <p:nvSpPr>
            <p:cNvPr id="679" name="Shape 679"/>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0" name="Shape 680"/>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1" name="Shape 681"/>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2" name="Shape 682"/>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3" name="Shape 683"/>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4" name="Shape 684"/>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5" name="Shape 685"/>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200 pt</a:t>
              </a:r>
            </a:p>
          </p:txBody>
        </p:sp>
      </p:grpSp>
      <p:grpSp>
        <p:nvGrpSpPr>
          <p:cNvPr id="694" name="Group 694">
            <a:hlinkClick r:id="" action="ppaction://noaction"/>
          </p:cNvPr>
          <p:cNvGrpSpPr/>
          <p:nvPr/>
        </p:nvGrpSpPr>
        <p:grpSpPr>
          <a:xfrm>
            <a:off x="10403839" y="4876800"/>
            <a:ext cx="2600960" cy="1625600"/>
            <a:chOff x="0" y="0"/>
            <a:chExt cx="2600960" cy="1625600"/>
          </a:xfrm>
        </p:grpSpPr>
        <p:sp>
          <p:nvSpPr>
            <p:cNvPr id="687" name="Shape 687"/>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8" name="Shape 688"/>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89" name="Shape 689"/>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0" name="Shape 690"/>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1" name="Shape 691"/>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2" name="Shape 692"/>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3" name="Shape 693"/>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300 pt</a:t>
              </a:r>
            </a:p>
          </p:txBody>
        </p:sp>
      </p:grpSp>
      <p:grpSp>
        <p:nvGrpSpPr>
          <p:cNvPr id="702" name="Group 702">
            <a:hlinkClick r:id="" action="ppaction://noaction"/>
          </p:cNvPr>
          <p:cNvGrpSpPr/>
          <p:nvPr/>
        </p:nvGrpSpPr>
        <p:grpSpPr>
          <a:xfrm>
            <a:off x="10403839" y="6502400"/>
            <a:ext cx="2600960" cy="1625600"/>
            <a:chOff x="0" y="0"/>
            <a:chExt cx="2600960" cy="1625600"/>
          </a:xfrm>
        </p:grpSpPr>
        <p:sp>
          <p:nvSpPr>
            <p:cNvPr id="695" name="Shape 695"/>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6" name="Shape 696"/>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7" name="Shape 697"/>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8" name="Shape 698"/>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699" name="Shape 699"/>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0" name="Shape 700"/>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1" name="Shape 701"/>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400 pt</a:t>
              </a:r>
            </a:p>
          </p:txBody>
        </p:sp>
      </p:grpSp>
      <p:grpSp>
        <p:nvGrpSpPr>
          <p:cNvPr id="710" name="Group 710">
            <a:hlinkClick r:id="" action="ppaction://noaction"/>
          </p:cNvPr>
          <p:cNvGrpSpPr/>
          <p:nvPr/>
        </p:nvGrpSpPr>
        <p:grpSpPr>
          <a:xfrm>
            <a:off x="10403839" y="8128000"/>
            <a:ext cx="2600960" cy="1625600"/>
            <a:chOff x="0" y="0"/>
            <a:chExt cx="2600960" cy="1625600"/>
          </a:xfrm>
        </p:grpSpPr>
        <p:sp>
          <p:nvSpPr>
            <p:cNvPr id="703" name="Shape 703"/>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4" name="Shape 704"/>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5" name="Shape 705"/>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6" name="Shape 706"/>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7" name="Shape 707"/>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8" name="Shape 708"/>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09" name="Shape 709"/>
            <p:cNvSpPr/>
            <p:nvPr/>
          </p:nvSpPr>
          <p:spPr>
            <a:xfrm>
              <a:off x="101600" y="576326"/>
              <a:ext cx="891949" cy="4729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defRPr>
              </a:lvl1pPr>
            </a:lstStyle>
            <a:p>
              <a:pPr lvl="0">
                <a:defRPr sz="1800">
                  <a:solidFill>
                    <a:srgbClr val="000000"/>
                  </a:solidFill>
                  <a:uFillTx/>
                </a:defRPr>
              </a:pPr>
              <a:r>
                <a:rPr sz="2400">
                  <a:solidFill>
                    <a:srgbClr val="FFFF00"/>
                  </a:solidFill>
                  <a:uFill>
                    <a:solidFill>
                      <a:srgbClr val="FFFF00"/>
                    </a:solidFill>
                  </a:uFill>
                </a:rPr>
                <a:t>500 pt</a:t>
              </a:r>
            </a:p>
          </p:txBody>
        </p:sp>
      </p:grpSp>
      <p:grpSp>
        <p:nvGrpSpPr>
          <p:cNvPr id="718" name="Group 718">
            <a:hlinkClick r:id="" action="ppaction://noaction"/>
          </p:cNvPr>
          <p:cNvGrpSpPr/>
          <p:nvPr/>
        </p:nvGrpSpPr>
        <p:grpSpPr>
          <a:xfrm>
            <a:off x="-1" y="1625599"/>
            <a:ext cx="2600961" cy="1625602"/>
            <a:chOff x="0" y="0"/>
            <a:chExt cx="2600960" cy="1625601"/>
          </a:xfrm>
        </p:grpSpPr>
        <p:sp>
          <p:nvSpPr>
            <p:cNvPr id="711" name="Shape 711"/>
            <p:cNvSpPr/>
            <p:nvPr/>
          </p:nvSpPr>
          <p:spPr>
            <a:xfrm>
              <a:off x="0" y="0"/>
              <a:ext cx="2600960" cy="1625601"/>
            </a:xfrm>
            <a:prstGeom prst="rect">
              <a:avLst/>
            </a:prstGeom>
            <a:solidFill>
              <a:srgbClr val="3366FF"/>
            </a:solid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2" name="Shape 712"/>
            <p:cNvSpPr/>
            <p:nvPr/>
          </p:nvSpPr>
          <p:spPr>
            <a:xfrm>
              <a:off x="0" y="0"/>
              <a:ext cx="2600960" cy="10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44" y="21600"/>
                  </a:lnTo>
                  <a:lnTo>
                    <a:pt x="20756" y="21600"/>
                  </a:lnTo>
                  <a:lnTo>
                    <a:pt x="21600" y="0"/>
                  </a:lnTo>
                  <a:close/>
                </a:path>
              </a:pathLst>
            </a:custGeom>
            <a:solidFill>
              <a:srgbClr val="5C85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3" name="Shape 713"/>
            <p:cNvSpPr/>
            <p:nvPr/>
          </p:nvSpPr>
          <p:spPr>
            <a:xfrm>
              <a:off x="0" y="0"/>
              <a:ext cx="1016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85A3FF"/>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4" name="Shape 714"/>
            <p:cNvSpPr/>
            <p:nvPr/>
          </p:nvSpPr>
          <p:spPr>
            <a:xfrm>
              <a:off x="2499360" y="0"/>
              <a:ext cx="101600" cy="162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1F3D99"/>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5" name="Shape 715"/>
            <p:cNvSpPr/>
            <p:nvPr/>
          </p:nvSpPr>
          <p:spPr>
            <a:xfrm>
              <a:off x="0" y="1524000"/>
              <a:ext cx="2600960" cy="1016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56" y="0"/>
                  </a:lnTo>
                  <a:lnTo>
                    <a:pt x="844" y="0"/>
                  </a:lnTo>
                  <a:lnTo>
                    <a:pt x="0" y="21600"/>
                  </a:lnTo>
                  <a:close/>
                </a:path>
              </a:pathLst>
            </a:custGeom>
            <a:solidFill>
              <a:srgbClr val="2952CC"/>
            </a:solidFill>
            <a:ln w="12700" cap="flat">
              <a:noFill/>
              <a:miter lim="400000"/>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6" name="Shape 716"/>
            <p:cNvSpPr/>
            <p:nvPr/>
          </p:nvSpPr>
          <p:spPr>
            <a:xfrm>
              <a:off x="0" y="0"/>
              <a:ext cx="2600960" cy="1625601"/>
            </a:xfrm>
            <a:custGeom>
              <a:avLst/>
              <a:gdLst/>
              <a:ahLst/>
              <a:cxnLst>
                <a:cxn ang="0">
                  <a:pos x="wd2" y="hd2"/>
                </a:cxn>
                <a:cxn ang="5400000">
                  <a:pos x="wd2" y="hd2"/>
                </a:cxn>
                <a:cxn ang="10800000">
                  <a:pos x="wd2" y="hd2"/>
                </a:cxn>
                <a:cxn ang="16200000">
                  <a:pos x="wd2" y="hd2"/>
                </a:cxn>
              </a:cxnLst>
              <a:rect l="0" t="0" r="r" b="b"/>
              <a:pathLst>
                <a:path w="21600" h="21600" extrusionOk="0">
                  <a:moveTo>
                    <a:pt x="844" y="1350"/>
                  </a:moveTo>
                  <a:lnTo>
                    <a:pt x="844" y="20250"/>
                  </a:lnTo>
                  <a:lnTo>
                    <a:pt x="20756" y="20250"/>
                  </a:lnTo>
                  <a:lnTo>
                    <a:pt x="20756" y="1350"/>
                  </a:lnTo>
                  <a:close/>
                  <a:moveTo>
                    <a:pt x="0" y="0"/>
                  </a:moveTo>
                  <a:lnTo>
                    <a:pt x="844" y="1350"/>
                  </a:lnTo>
                  <a:moveTo>
                    <a:pt x="0" y="21600"/>
                  </a:moveTo>
                  <a:lnTo>
                    <a:pt x="844" y="20250"/>
                  </a:lnTo>
                  <a:moveTo>
                    <a:pt x="21600" y="21600"/>
                  </a:moveTo>
                  <a:lnTo>
                    <a:pt x="20756" y="20250"/>
                  </a:lnTo>
                  <a:moveTo>
                    <a:pt x="21600" y="0"/>
                  </a:moveTo>
                  <a:lnTo>
                    <a:pt x="20756" y="1350"/>
                  </a:lnTo>
                </a:path>
              </a:pathLst>
            </a:custGeom>
            <a:noFill/>
            <a:ln w="12700" cap="flat">
              <a:solidFill>
                <a:srgbClr val="000000"/>
              </a:solidFill>
              <a:prstDash val="solid"/>
              <a:round/>
            </a:ln>
            <a:effectLst/>
          </p:spPr>
          <p:txBody>
            <a:bodyPr wrap="square" lIns="65023" tIns="65023" rIns="65023" bIns="65023" numCol="1" anchor="ctr">
              <a:noAutofit/>
            </a:bodyPr>
            <a:lstStyle/>
            <a:p>
              <a:pPr lvl="0" algn="l" defTabSz="914400">
                <a:defRPr sz="2400">
                  <a:solidFill>
                    <a:srgbClr val="000000"/>
                  </a:solidFill>
                  <a:latin typeface="Times New Roman"/>
                  <a:ea typeface="Times New Roman"/>
                  <a:cs typeface="Times New Roman"/>
                  <a:sym typeface="Times New Roman"/>
                </a:defRPr>
              </a:pPr>
              <a:endParaRPr/>
            </a:p>
          </p:txBody>
        </p:sp>
        <p:sp>
          <p:nvSpPr>
            <p:cNvPr id="717" name="Shape 717"/>
            <p:cNvSpPr/>
            <p:nvPr/>
          </p:nvSpPr>
          <p:spPr>
            <a:xfrm>
              <a:off x="101600" y="562476"/>
              <a:ext cx="887933" cy="5006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l" defTabSz="914400">
                <a:defRPr sz="2400">
                  <a:solidFill>
                    <a:srgbClr val="FFFF00"/>
                  </a:solidFill>
                  <a:uFill>
                    <a:solidFill>
                      <a:srgbClr val="FFFF00"/>
                    </a:solidFill>
                  </a:uFill>
                  <a:latin typeface="Garamond"/>
                  <a:ea typeface="Garamond"/>
                  <a:cs typeface="Garamond"/>
                  <a:sym typeface="Garamond"/>
                  <a:hlinkClick r:id="" action="ppaction://hlinkshowjump?jump=nextslide"/>
                </a:defRPr>
              </a:lvl1pPr>
            </a:lstStyle>
            <a:p>
              <a:pPr lvl="0">
                <a:defRPr sz="1800">
                  <a:solidFill>
                    <a:srgbClr val="000000"/>
                  </a:solidFill>
                  <a:uFillTx/>
                </a:defRPr>
              </a:pPr>
              <a:r>
                <a:rPr sz="2400" dirty="0">
                  <a:solidFill>
                    <a:srgbClr val="FFFF00"/>
                  </a:solidFill>
                  <a:uFill>
                    <a:solidFill>
                      <a:srgbClr val="FFFF00"/>
                    </a:solidFill>
                  </a:uFill>
                  <a:hlinkClick r:id="" action="ppaction://hlinkshowjump?jump=nextslide"/>
                </a:rPr>
                <a:t>100 </a:t>
              </a:r>
              <a:r>
                <a:rPr sz="2400" dirty="0" err="1">
                  <a:solidFill>
                    <a:srgbClr val="FFFF00"/>
                  </a:solidFill>
                  <a:uFill>
                    <a:solidFill>
                      <a:srgbClr val="FFFF00"/>
                    </a:solidFill>
                  </a:uFill>
                  <a:hlinkClick r:id="" action="ppaction://hlinkshowjump?jump=nextslide"/>
                </a:rPr>
                <a:t>pt</a:t>
              </a:r>
              <a:endParaRPr sz="2400" dirty="0">
                <a:solidFill>
                  <a:srgbClr val="FFFF00"/>
                </a:solidFill>
                <a:uFill>
                  <a:solidFill>
                    <a:srgbClr val="FFFF00"/>
                  </a:solidFill>
                </a:uFill>
                <a:hlinkClick r:id="" action="ppaction://hlinkshowjump?jump=nextslide"/>
              </a:endParaRPr>
            </a:p>
          </p:txBody>
        </p:sp>
      </p:grpSp>
      <p:sp>
        <p:nvSpPr>
          <p:cNvPr id="719" name="Shape 719"/>
          <p:cNvSpPr/>
          <p:nvPr/>
        </p:nvSpPr>
        <p:spPr>
          <a:xfrm>
            <a:off x="-1" y="-1"/>
            <a:ext cx="2600961" cy="1625602"/>
          </a:xfrm>
          <a:prstGeom prst="rect">
            <a:avLst/>
          </a:prstGeom>
          <a:solidFill>
            <a:srgbClr val="3366FF"/>
          </a:solidFill>
          <a:ln w="50800">
            <a:solidFill/>
            <a:round/>
          </a:ln>
        </p:spPr>
        <p:txBody>
          <a:bodyPr lIns="65023" tIns="65023" rIns="65023" bIns="65023" anchor="ctr"/>
          <a:lstStyle/>
          <a:p>
            <a:pPr lvl="0" algn="l" defTabSz="914400">
              <a:defRPr sz="2400">
                <a:latin typeface="Garamond"/>
                <a:ea typeface="Garamond"/>
                <a:cs typeface="Garamond"/>
                <a:sym typeface="Garamond"/>
              </a:defRPr>
            </a:pPr>
            <a:endParaRPr/>
          </a:p>
        </p:txBody>
      </p:sp>
      <p:sp>
        <p:nvSpPr>
          <p:cNvPr id="720" name="Shape 720"/>
          <p:cNvSpPr/>
          <p:nvPr/>
        </p:nvSpPr>
        <p:spPr>
          <a:xfrm>
            <a:off x="2600960" y="-1"/>
            <a:ext cx="2600960" cy="1625602"/>
          </a:xfrm>
          <a:prstGeom prst="rect">
            <a:avLst/>
          </a:prstGeom>
          <a:solidFill>
            <a:srgbClr val="3366FF"/>
          </a:solidFill>
          <a:ln w="50800">
            <a:solidFill/>
            <a:round/>
          </a:ln>
        </p:spPr>
        <p:txBody>
          <a:bodyPr lIns="65023" tIns="65023" rIns="65023" bIns="65023" anchor="ctr"/>
          <a:lstStyle/>
          <a:p>
            <a:pPr lvl="0" algn="l" defTabSz="914400">
              <a:defRPr sz="2400">
                <a:latin typeface="Times New Roman"/>
                <a:ea typeface="Times New Roman"/>
                <a:cs typeface="Times New Roman"/>
                <a:sym typeface="Times New Roman"/>
              </a:defRPr>
            </a:pPr>
            <a:endParaRPr/>
          </a:p>
        </p:txBody>
      </p:sp>
      <p:sp>
        <p:nvSpPr>
          <p:cNvPr id="721" name="Shape 721"/>
          <p:cNvSpPr/>
          <p:nvPr/>
        </p:nvSpPr>
        <p:spPr>
          <a:xfrm>
            <a:off x="5201920" y="-1"/>
            <a:ext cx="2600960" cy="1625602"/>
          </a:xfrm>
          <a:prstGeom prst="rect">
            <a:avLst/>
          </a:prstGeom>
          <a:solidFill>
            <a:srgbClr val="3366FF"/>
          </a:solidFill>
          <a:ln w="50800">
            <a:solidFill/>
            <a:round/>
          </a:ln>
        </p:spPr>
        <p:txBody>
          <a:bodyPr lIns="65023" tIns="65023" rIns="65023" bIns="65023" anchor="ctr"/>
          <a:lstStyle/>
          <a:p>
            <a:pPr lvl="0" algn="l" defTabSz="914400">
              <a:defRPr sz="2400">
                <a:latin typeface="Times New Roman"/>
                <a:ea typeface="Times New Roman"/>
                <a:cs typeface="Times New Roman"/>
                <a:sym typeface="Times New Roman"/>
              </a:defRPr>
            </a:pPr>
            <a:endParaRPr/>
          </a:p>
        </p:txBody>
      </p:sp>
      <p:sp>
        <p:nvSpPr>
          <p:cNvPr id="722" name="Shape 722"/>
          <p:cNvSpPr/>
          <p:nvPr/>
        </p:nvSpPr>
        <p:spPr>
          <a:xfrm>
            <a:off x="7802879" y="-1"/>
            <a:ext cx="2600961" cy="1625602"/>
          </a:xfrm>
          <a:prstGeom prst="rect">
            <a:avLst/>
          </a:prstGeom>
          <a:solidFill>
            <a:srgbClr val="3366FF"/>
          </a:solidFill>
          <a:ln w="50800">
            <a:solidFill/>
            <a:round/>
          </a:ln>
        </p:spPr>
        <p:txBody>
          <a:bodyPr lIns="65023" tIns="65023" rIns="65023" bIns="65023" anchor="ctr"/>
          <a:lstStyle/>
          <a:p>
            <a:pPr lvl="0" algn="l" defTabSz="914400">
              <a:defRPr sz="2400">
                <a:latin typeface="Times New Roman"/>
                <a:ea typeface="Times New Roman"/>
                <a:cs typeface="Times New Roman"/>
                <a:sym typeface="Times New Roman"/>
              </a:defRPr>
            </a:pPr>
            <a:endParaRPr/>
          </a:p>
        </p:txBody>
      </p:sp>
      <p:sp>
        <p:nvSpPr>
          <p:cNvPr id="723" name="Shape 723"/>
          <p:cNvSpPr/>
          <p:nvPr/>
        </p:nvSpPr>
        <p:spPr>
          <a:xfrm>
            <a:off x="10403839" y="-1"/>
            <a:ext cx="2600960" cy="1625602"/>
          </a:xfrm>
          <a:prstGeom prst="rect">
            <a:avLst/>
          </a:prstGeom>
          <a:solidFill>
            <a:srgbClr val="3366FF"/>
          </a:solidFill>
          <a:ln w="50800">
            <a:solidFill/>
            <a:round/>
          </a:ln>
        </p:spPr>
        <p:txBody>
          <a:bodyPr lIns="65023" tIns="65023" rIns="65023" bIns="65023" anchor="ctr"/>
          <a:lstStyle/>
          <a:p>
            <a:pPr lvl="0" algn="l" defTabSz="914400">
              <a:defRPr sz="2400">
                <a:latin typeface="Times New Roman"/>
                <a:ea typeface="Times New Roman"/>
                <a:cs typeface="Times New Roman"/>
                <a:sym typeface="Times New Roman"/>
              </a:defRPr>
            </a:pPr>
            <a:endParaRPr/>
          </a:p>
        </p:txBody>
      </p:sp>
      <p:sp>
        <p:nvSpPr>
          <p:cNvPr id="724" name="Shape 724"/>
          <p:cNvSpPr/>
          <p:nvPr/>
        </p:nvSpPr>
        <p:spPr>
          <a:xfrm>
            <a:off x="173848" y="433493"/>
            <a:ext cx="1412699" cy="460001"/>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400">
                <a:latin typeface="Times New Roman"/>
                <a:ea typeface="Times New Roman"/>
                <a:cs typeface="Times New Roman"/>
                <a:sym typeface="Times New Roman"/>
              </a:defRPr>
            </a:lvl1pPr>
          </a:lstStyle>
          <a:p>
            <a:pPr lvl="0">
              <a:defRPr sz="1800">
                <a:solidFill>
                  <a:srgbClr val="000000"/>
                </a:solidFill>
              </a:defRPr>
            </a:pPr>
            <a:r>
              <a:rPr sz="2400">
                <a:solidFill>
                  <a:srgbClr val="FFFFFF"/>
                </a:solidFill>
              </a:rPr>
              <a:t>Fact/Myth</a:t>
            </a:r>
          </a:p>
        </p:txBody>
      </p:sp>
      <p:sp>
        <p:nvSpPr>
          <p:cNvPr id="725" name="Shape 725"/>
          <p:cNvSpPr/>
          <p:nvPr/>
        </p:nvSpPr>
        <p:spPr>
          <a:xfrm>
            <a:off x="2919306" y="433493"/>
            <a:ext cx="1124419" cy="460001"/>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400">
                <a:latin typeface="Times New Roman"/>
                <a:ea typeface="Times New Roman"/>
                <a:cs typeface="Times New Roman"/>
                <a:sym typeface="Times New Roman"/>
              </a:defRPr>
            </a:lvl1pPr>
          </a:lstStyle>
          <a:p>
            <a:pPr lvl="0">
              <a:defRPr sz="1800">
                <a:solidFill>
                  <a:srgbClr val="000000"/>
                </a:solidFill>
              </a:defRPr>
            </a:pPr>
            <a:r>
              <a:rPr sz="2400">
                <a:solidFill>
                  <a:srgbClr val="FFFFFF"/>
                </a:solidFill>
              </a:rPr>
              <a:t>Barriers</a:t>
            </a:r>
          </a:p>
        </p:txBody>
      </p:sp>
      <p:sp>
        <p:nvSpPr>
          <p:cNvPr id="726" name="Shape 726"/>
          <p:cNvSpPr/>
          <p:nvPr/>
        </p:nvSpPr>
        <p:spPr>
          <a:xfrm>
            <a:off x="5305777" y="471875"/>
            <a:ext cx="1582065" cy="460001"/>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400">
                <a:latin typeface="Times New Roman"/>
                <a:ea typeface="Times New Roman"/>
                <a:cs typeface="Times New Roman"/>
                <a:sym typeface="Times New Roman"/>
              </a:defRPr>
            </a:lvl1pPr>
          </a:lstStyle>
          <a:p>
            <a:pPr lvl="0">
              <a:defRPr sz="1800">
                <a:solidFill>
                  <a:srgbClr val="000000"/>
                </a:solidFill>
              </a:defRPr>
            </a:pPr>
            <a:r>
              <a:rPr sz="2400">
                <a:solidFill>
                  <a:srgbClr val="FFFFFF"/>
                </a:solidFill>
              </a:rPr>
              <a:t>Assessment</a:t>
            </a:r>
          </a:p>
        </p:txBody>
      </p:sp>
      <p:sp>
        <p:nvSpPr>
          <p:cNvPr id="727" name="Shape 727"/>
          <p:cNvSpPr/>
          <p:nvPr/>
        </p:nvSpPr>
        <p:spPr>
          <a:xfrm>
            <a:off x="7945119" y="433493"/>
            <a:ext cx="1378468" cy="460001"/>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400">
                <a:latin typeface="Times New Roman"/>
                <a:ea typeface="Times New Roman"/>
                <a:cs typeface="Times New Roman"/>
                <a:sym typeface="Times New Roman"/>
              </a:defRPr>
            </a:lvl1pPr>
          </a:lstStyle>
          <a:p>
            <a:pPr lvl="0">
              <a:defRPr sz="1800">
                <a:solidFill>
                  <a:srgbClr val="000000"/>
                </a:solidFill>
              </a:defRPr>
            </a:pPr>
            <a:r>
              <a:rPr sz="2400">
                <a:solidFill>
                  <a:srgbClr val="FFFFFF"/>
                </a:solidFill>
              </a:rPr>
              <a:t>Education</a:t>
            </a:r>
          </a:p>
        </p:txBody>
      </p:sp>
      <p:sp>
        <p:nvSpPr>
          <p:cNvPr id="728" name="Shape 728"/>
          <p:cNvSpPr/>
          <p:nvPr/>
        </p:nvSpPr>
        <p:spPr>
          <a:xfrm>
            <a:off x="10360943" y="433493"/>
            <a:ext cx="1750985" cy="460001"/>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914400">
              <a:defRPr sz="2400">
                <a:latin typeface="Times New Roman"/>
                <a:ea typeface="Times New Roman"/>
                <a:cs typeface="Times New Roman"/>
                <a:sym typeface="Times New Roman"/>
              </a:defRPr>
            </a:lvl1pPr>
          </a:lstStyle>
          <a:p>
            <a:pPr lvl="0">
              <a:defRPr sz="1800">
                <a:solidFill>
                  <a:srgbClr val="000000"/>
                </a:solidFill>
              </a:defRPr>
            </a:pPr>
            <a:r>
              <a:rPr sz="2400">
                <a:solidFill>
                  <a:srgbClr val="FFFFFF"/>
                </a:solidFill>
              </a:rPr>
              <a:t>Interventions</a:t>
            </a:r>
          </a:p>
        </p:txBody>
      </p:sp>
    </p:spTree>
    <p:extLst>
      <p:ext uri="{BB962C8B-B14F-4D97-AF65-F5344CB8AC3E}">
        <p14:creationId xmlns:p14="http://schemas.microsoft.com/office/powerpoint/2010/main" val="1992428917"/>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p:cNvSpPr>
          <p:nvPr>
            <p:ph type="title"/>
          </p:nvPr>
        </p:nvSpPr>
        <p:spPr>
          <a:xfrm>
            <a:off x="1270000" y="203200"/>
            <a:ext cx="10464800" cy="863600"/>
          </a:xfrm>
          <a:prstGeom prst="rect">
            <a:avLst/>
          </a:prstGeom>
        </p:spPr>
        <p:txBody>
          <a:bodyPr>
            <a:normAutofit fontScale="90000"/>
          </a:bodyPr>
          <a:lstStyle/>
          <a:p>
            <a:pPr lvl="0" algn="r">
              <a:defRPr sz="1800">
                <a:solidFill>
                  <a:srgbClr val="000000"/>
                </a:solidFill>
              </a:defRPr>
            </a:pPr>
            <a:r>
              <a:rPr lang="en-US" sz="7200" dirty="0" smtClean="0">
                <a:solidFill>
                  <a:srgbClr val="FFFFFF"/>
                </a:solidFill>
              </a:rPr>
              <a:t>   </a:t>
            </a:r>
            <a:r>
              <a:rPr sz="7200" dirty="0" smtClean="0">
                <a:solidFill>
                  <a:srgbClr val="FFFFFF"/>
                </a:solidFill>
              </a:rPr>
              <a:t>Resources</a:t>
            </a:r>
            <a:endParaRPr sz="7200" dirty="0">
              <a:solidFill>
                <a:srgbClr val="FFFFFF"/>
              </a:solidFill>
            </a:endParaRPr>
          </a:p>
        </p:txBody>
      </p:sp>
      <p:sp>
        <p:nvSpPr>
          <p:cNvPr id="733" name="Shape 733"/>
          <p:cNvSpPr>
            <a:spLocks noGrp="1"/>
          </p:cNvSpPr>
          <p:nvPr>
            <p:ph type="body" idx="1"/>
          </p:nvPr>
        </p:nvSpPr>
        <p:spPr>
          <a:xfrm>
            <a:off x="356313" y="1503769"/>
            <a:ext cx="12292174" cy="7209912"/>
          </a:xfrm>
          <a:prstGeom prst="rect">
            <a:avLst/>
          </a:prstGeom>
        </p:spPr>
        <p:txBody>
          <a:bodyPr>
            <a:noAutofit/>
          </a:bodyPr>
          <a:lstStyle/>
          <a:p>
            <a:pPr marL="0" lvl="0" indent="0" defTabSz="914400">
              <a:spcBef>
                <a:spcPts val="0"/>
              </a:spcBef>
              <a:buSzTx/>
              <a:buNone/>
              <a:defRPr sz="1800">
                <a:solidFill>
                  <a:srgbClr val="000000"/>
                </a:solidFill>
              </a:defRPr>
            </a:pP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PAIN SUPPORT GROUPS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American Chronic Pain Association 916-632-0922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P.O. Box 850, Rocklin, CA 95677  http://www.theacpa.org/</a:t>
            </a:r>
          </a:p>
          <a:p>
            <a:pPr marL="0" lvl="0" indent="0" defTabSz="914400">
              <a:spcBef>
                <a:spcPts val="0"/>
              </a:spcBef>
              <a:buSzTx/>
              <a:buNone/>
              <a:defRPr sz="1800">
                <a:solidFill>
                  <a:srgbClr val="000000"/>
                </a:solidFill>
              </a:defRPr>
            </a:pP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PAIN CLASSES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Stanford Pain Clinic 650-723-6238 (require a referral to Stanford Pain Clinic)</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Stanford Center for Integrative Medicine 650-498-5566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For Those In Pain, Inc. 650-968-2323   http://www.forthoseinpain.org </a:t>
            </a:r>
          </a:p>
          <a:p>
            <a:pPr marL="0" lvl="0" indent="0" defTabSz="914400">
              <a:spcBef>
                <a:spcPts val="0"/>
              </a:spcBef>
              <a:buSzTx/>
              <a:buNone/>
              <a:defRPr sz="1800">
                <a:solidFill>
                  <a:srgbClr val="000000"/>
                </a:solidFill>
              </a:defRPr>
            </a:pPr>
            <a:endParaRPr sz="2800" u="sng"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PAIN/STRESS MANAGEMENT BOOKS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The Chronic Pain Solution – by Dillard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Feeling Good – by David Burns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Managing Pain Before it Manages You – by Caudill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Take Charge of Your Chronic Pain – by Peter Abaci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Full Catastrophe Living – by Jon </a:t>
            </a:r>
            <a:r>
              <a:rPr sz="2800" dirty="0" err="1">
                <a:solidFill>
                  <a:srgbClr val="FFFFFF"/>
                </a:solidFill>
                <a:ea typeface="Palatino Linotype"/>
                <a:cs typeface="Palatino Linotype"/>
                <a:sym typeface="Palatino Linotype"/>
              </a:rPr>
              <a:t>Kabat-Zinn</a:t>
            </a:r>
            <a:r>
              <a:rPr sz="2800" dirty="0">
                <a:solidFill>
                  <a:srgbClr val="FFFFFF"/>
                </a:solidFill>
                <a:ea typeface="Palatino Linotype"/>
                <a:cs typeface="Palatino Linotype"/>
                <a:sym typeface="Palatino Linotype"/>
              </a:rPr>
              <a:t> </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Less Pain, Fewer Pills – by Beth </a:t>
            </a:r>
            <a:r>
              <a:rPr sz="2800" dirty="0" err="1">
                <a:solidFill>
                  <a:srgbClr val="FFFFFF"/>
                </a:solidFill>
                <a:ea typeface="Palatino Linotype"/>
                <a:cs typeface="Palatino Linotype"/>
                <a:sym typeface="Palatino Linotype"/>
              </a:rPr>
              <a:t>Darnall</a:t>
            </a: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Low-Cost Acupuncture</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http://www.osher.ucsf.edu/patient-care/treatments-services/acupuncture-and-traditional-chinese-medicine/</a:t>
            </a: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hlinkClick r:id="rId2"/>
              </a:rPr>
              <a:t>http://www.uewm.edu/</a:t>
            </a:r>
          </a:p>
        </p:txBody>
      </p:sp>
    </p:spTree>
    <p:extLst>
      <p:ext uri="{BB962C8B-B14F-4D97-AF65-F5344CB8AC3E}">
        <p14:creationId xmlns:p14="http://schemas.microsoft.com/office/powerpoint/2010/main" val="190334117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Shape 735"/>
          <p:cNvSpPr>
            <a:spLocks noGrp="1"/>
          </p:cNvSpPr>
          <p:nvPr>
            <p:ph type="title"/>
          </p:nvPr>
        </p:nvSpPr>
        <p:spPr>
          <a:xfrm>
            <a:off x="1270000" y="203200"/>
            <a:ext cx="10464800" cy="1268454"/>
          </a:xfrm>
          <a:prstGeom prst="rect">
            <a:avLst/>
          </a:prstGeom>
        </p:spPr>
        <p:txBody>
          <a:bodyPr/>
          <a:lstStyle/>
          <a:p>
            <a:pPr lvl="0" algn="r">
              <a:defRPr sz="1800">
                <a:solidFill>
                  <a:srgbClr val="000000"/>
                </a:solidFill>
              </a:defRPr>
            </a:pPr>
            <a:r>
              <a:rPr sz="7200" dirty="0">
                <a:solidFill>
                  <a:srgbClr val="FFFFFF"/>
                </a:solidFill>
              </a:rPr>
              <a:t>Resources</a:t>
            </a:r>
          </a:p>
        </p:txBody>
      </p:sp>
      <p:sp>
        <p:nvSpPr>
          <p:cNvPr id="736" name="Shape 736"/>
          <p:cNvSpPr>
            <a:spLocks noGrp="1"/>
          </p:cNvSpPr>
          <p:nvPr>
            <p:ph type="body" idx="1"/>
          </p:nvPr>
        </p:nvSpPr>
        <p:spPr>
          <a:xfrm>
            <a:off x="242102" y="1535210"/>
            <a:ext cx="12520597" cy="7499247"/>
          </a:xfrm>
          <a:prstGeom prst="rect">
            <a:avLst/>
          </a:prstGeom>
        </p:spPr>
        <p:txBody>
          <a:bodyPr>
            <a:normAutofit/>
          </a:bodyPr>
          <a:lstStyle/>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Pharmaceuticals</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$4 Generic Medication Program</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	Walmart's complete medication list: 	http://i.walmartimages.com/i/if/hmp/fusion/customer_list.pdf</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	Target's competing, very similar program: 	http://www.target.com/pharmacy/generics-alphabetic</a:t>
            </a:r>
          </a:p>
          <a:p>
            <a:pPr marL="0" lvl="0" indent="0" defTabSz="914400">
              <a:spcBef>
                <a:spcPts val="0"/>
              </a:spcBef>
              <a:buSzTx/>
              <a:buNone/>
              <a:defRPr sz="1800">
                <a:solidFill>
                  <a:srgbClr val="000000"/>
                </a:solidFill>
              </a:defRPr>
            </a:pP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rPr>
              <a:t>Patient financial assistance programs</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http://www.pfizerhelpfulanswers.com/pages/Find/FindAll.aspx</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https://www.celebrex.com/offers.aspx</a:t>
            </a: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http://coverageforall.org/pdf/FHCERxAssistanceProgramsGuide.pdf</a:t>
            </a:r>
          </a:p>
          <a:p>
            <a:pPr marL="0" lvl="0" indent="0" defTabSz="914400">
              <a:spcBef>
                <a:spcPts val="0"/>
              </a:spcBef>
              <a:buSzTx/>
              <a:buNone/>
              <a:defRPr sz="1800">
                <a:solidFill>
                  <a:srgbClr val="000000"/>
                </a:solidFill>
              </a:defRPr>
            </a:pPr>
            <a:r>
              <a:rPr sz="2800" dirty="0">
                <a:solidFill>
                  <a:srgbClr val="0080FF"/>
                </a:solidFill>
                <a:uFill>
                  <a:solidFill>
                    <a:srgbClr val="0080FF"/>
                  </a:solidFill>
                </a:uFill>
                <a:ea typeface="Palatino Linotype"/>
                <a:cs typeface="Palatino Linotype"/>
                <a:sym typeface="Palatino Linotype"/>
              </a:rPr>
              <a:t>https://</a:t>
            </a:r>
            <a:r>
              <a:rPr sz="2800" dirty="0" smtClean="0">
                <a:solidFill>
                  <a:srgbClr val="0080FF"/>
                </a:solidFill>
                <a:uFill>
                  <a:solidFill>
                    <a:srgbClr val="0080FF"/>
                  </a:solidFill>
                </a:uFill>
                <a:ea typeface="Palatino Linotype"/>
                <a:cs typeface="Palatino Linotype"/>
                <a:sym typeface="Palatino Linotype"/>
              </a:rPr>
              <a:t>www.rxhope.com/PAP/info/PAPList.aspx?drugid=4314&amp;fieldT</a:t>
            </a:r>
            <a:r>
              <a:rPr sz="2800" dirty="0" smtClean="0">
                <a:solidFill>
                  <a:srgbClr val="FFFFFF"/>
                </a:solidFill>
                <a:ea typeface="Palatino Linotype"/>
                <a:cs typeface="Palatino Linotype"/>
                <a:sym typeface="Palatino Linotype"/>
              </a:rPr>
              <a:t> </a:t>
            </a:r>
            <a:r>
              <a:rPr sz="2800" dirty="0" err="1">
                <a:solidFill>
                  <a:srgbClr val="FFFFFF"/>
                </a:solidFill>
                <a:ea typeface="Palatino Linotype"/>
                <a:cs typeface="Palatino Linotype"/>
                <a:sym typeface="Palatino Linotype"/>
              </a:rPr>
              <a:t>ype</a:t>
            </a:r>
            <a:r>
              <a:rPr sz="2800" dirty="0">
                <a:solidFill>
                  <a:srgbClr val="FFFFFF"/>
                </a:solidFill>
                <a:ea typeface="Palatino Linotype"/>
                <a:cs typeface="Palatino Linotype"/>
                <a:sym typeface="Palatino Linotype"/>
              </a:rPr>
              <a:t>=</a:t>
            </a:r>
            <a:r>
              <a:rPr sz="2800" dirty="0" err="1">
                <a:solidFill>
                  <a:srgbClr val="FFFFFF"/>
                </a:solidFill>
                <a:ea typeface="Palatino Linotype"/>
                <a:cs typeface="Palatino Linotype"/>
                <a:sym typeface="Palatino Linotype"/>
              </a:rPr>
              <a:t>drugid</a:t>
            </a:r>
            <a:endParaRPr sz="2800" dirty="0">
              <a:solidFill>
                <a:srgbClr val="FFFFFF"/>
              </a:solidFill>
              <a:ea typeface="Palatino Linotype"/>
              <a:cs typeface="Palatino Linotype"/>
              <a:sym typeface="Palatino Linotype"/>
            </a:endParaRPr>
          </a:p>
          <a:p>
            <a:pPr marL="0" lvl="0" indent="0" defTabSz="914400">
              <a:spcBef>
                <a:spcPts val="0"/>
              </a:spcBef>
              <a:buSzTx/>
              <a:buNone/>
              <a:defRPr sz="1800">
                <a:solidFill>
                  <a:srgbClr val="000000"/>
                </a:solidFill>
              </a:defRPr>
            </a:pPr>
            <a:r>
              <a:rPr sz="2800" dirty="0">
                <a:solidFill>
                  <a:srgbClr val="FFFFFF"/>
                </a:solidFill>
                <a:ea typeface="Palatino Linotype"/>
                <a:cs typeface="Palatino Linotype"/>
                <a:sym typeface="Palatino Linotype"/>
              </a:rPr>
              <a:t>http://www.allergan.com/responsibility/patient_resources/patient-assistance_programs.htm</a:t>
            </a:r>
          </a:p>
          <a:p>
            <a:pPr marL="0" lvl="0" indent="0" defTabSz="914400">
              <a:spcBef>
                <a:spcPts val="0"/>
              </a:spcBef>
              <a:buSzTx/>
              <a:buNone/>
              <a:defRPr sz="1800">
                <a:solidFill>
                  <a:srgbClr val="000000"/>
                </a:solidFill>
              </a:defRPr>
            </a:pPr>
            <a:r>
              <a:rPr sz="2800" u="sng" dirty="0">
                <a:solidFill>
                  <a:srgbClr val="FFFFFF"/>
                </a:solidFill>
                <a:ea typeface="Palatino Linotype"/>
                <a:cs typeface="Palatino Linotype"/>
                <a:sym typeface="Palatino Linotype"/>
                <a:hlinkClick r:id="rId2"/>
              </a:rPr>
              <a:t>http://</a:t>
            </a:r>
            <a:r>
              <a:rPr sz="2800" u="sng" dirty="0" smtClean="0">
                <a:solidFill>
                  <a:srgbClr val="FFFFFF"/>
                </a:solidFill>
                <a:ea typeface="Palatino Linotype"/>
                <a:cs typeface="Palatino Linotype"/>
                <a:sym typeface="Palatino Linotype"/>
                <a:hlinkClick r:id="rId2"/>
              </a:rPr>
              <a:t>www.patientassistance.com/profile/endopharmaceuticalsinc-135</a:t>
            </a:r>
            <a:r>
              <a:rPr lang="en-US" sz="2800" u="sng" dirty="0" smtClean="0">
                <a:solidFill>
                  <a:srgbClr val="FFFFFF"/>
                </a:solidFill>
                <a:ea typeface="Palatino Linotype"/>
                <a:cs typeface="Palatino Linotype"/>
                <a:sym typeface="Palatino Linotype"/>
                <a:hlinkClick r:id="rId2"/>
              </a:rPr>
              <a:t>/</a:t>
            </a:r>
            <a:endParaRPr sz="2800" u="sng" dirty="0">
              <a:solidFill>
                <a:srgbClr val="FFFFFF"/>
              </a:solidFill>
              <a:ea typeface="Palatino Linotype"/>
              <a:cs typeface="Palatino Linotype"/>
              <a:sym typeface="Palatino Linotype"/>
              <a:hlinkClick r:id="rId2"/>
            </a:endParaRPr>
          </a:p>
        </p:txBody>
      </p:sp>
    </p:spTree>
    <p:extLst>
      <p:ext uri="{BB962C8B-B14F-4D97-AF65-F5344CB8AC3E}">
        <p14:creationId xmlns:p14="http://schemas.microsoft.com/office/powerpoint/2010/main" val="1520528903"/>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p:cNvSpPr>
          <p:nvPr>
            <p:ph type="title"/>
          </p:nvPr>
        </p:nvSpPr>
        <p:spPr>
          <a:xfrm>
            <a:off x="1270000" y="203200"/>
            <a:ext cx="10464800" cy="1268454"/>
          </a:xfrm>
          <a:prstGeom prst="rect">
            <a:avLst/>
          </a:prstGeom>
        </p:spPr>
        <p:txBody>
          <a:bodyPr/>
          <a:lstStyle/>
          <a:p>
            <a:pPr lvl="0" algn="r">
              <a:defRPr sz="1800">
                <a:solidFill>
                  <a:srgbClr val="000000"/>
                </a:solidFill>
              </a:defRPr>
            </a:pPr>
            <a:r>
              <a:rPr sz="7200" dirty="0">
                <a:solidFill>
                  <a:srgbClr val="FFFFFF"/>
                </a:solidFill>
              </a:rPr>
              <a:t>Resources</a:t>
            </a:r>
          </a:p>
        </p:txBody>
      </p:sp>
      <p:sp>
        <p:nvSpPr>
          <p:cNvPr id="739" name="Shape 739"/>
          <p:cNvSpPr>
            <a:spLocks noGrp="1"/>
          </p:cNvSpPr>
          <p:nvPr>
            <p:ph type="body" idx="1"/>
          </p:nvPr>
        </p:nvSpPr>
        <p:spPr>
          <a:xfrm>
            <a:off x="333469" y="1291473"/>
            <a:ext cx="12337863" cy="8184511"/>
          </a:xfrm>
          <a:prstGeom prst="rect">
            <a:avLst/>
          </a:prstGeom>
        </p:spPr>
        <p:txBody>
          <a:bodyPr/>
          <a:lstStyle/>
          <a:p>
            <a:pPr marL="0" lvl="0" indent="0" defTabSz="914400">
              <a:spcBef>
                <a:spcPts val="0"/>
              </a:spcBef>
              <a:buSzTx/>
              <a:buNone/>
              <a:defRPr sz="1800">
                <a:solidFill>
                  <a:srgbClr val="000000"/>
                </a:solidFill>
              </a:defRPr>
            </a:pPr>
            <a:r>
              <a:rPr sz="2400" u="sng" dirty="0">
                <a:solidFill>
                  <a:srgbClr val="FFFFFF"/>
                </a:solidFill>
                <a:latin typeface="Palatino Linotype"/>
                <a:ea typeface="Palatino Linotype"/>
                <a:cs typeface="Palatino Linotype"/>
                <a:sym typeface="Palatino Linotype"/>
              </a:rPr>
              <a:t>For People in Pain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Arthritis Foundation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American Cancer Society</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American Chronic Pain Association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American Council for Headache Education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Cancer Care</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The National Hospice and Palliative Care Organization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The Mayday Pain Project</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The Vulvar Pain Foundation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Fibromyalgia &amp; Chronic Pain Association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Headache Foundation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The TMJ Association</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Information from the National Institutes of Health</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Institute on Neurological Disorders and Stroke</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Institute of Dental and Craniofacial Research (NIDCR)</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Institute of Arthritis and Musculoskeletal and Skin Diseases</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Cancer Institute (NCI)</a:t>
            </a:r>
          </a:p>
          <a:p>
            <a:pPr marL="0" lvl="0" indent="0" defTabSz="914400">
              <a:spcBef>
                <a:spcPts val="0"/>
              </a:spcBef>
              <a:buSzTx/>
              <a:buNone/>
              <a:defRPr sz="1800">
                <a:solidFill>
                  <a:srgbClr val="000000"/>
                </a:solidFill>
              </a:defRPr>
            </a:pPr>
            <a:r>
              <a:rPr sz="2400" dirty="0">
                <a:solidFill>
                  <a:srgbClr val="FFFFFF"/>
                </a:solidFill>
                <a:latin typeface="Palatino Linotype"/>
                <a:ea typeface="Palatino Linotype"/>
                <a:cs typeface="Palatino Linotype"/>
                <a:sym typeface="Palatino Linotype"/>
              </a:rPr>
              <a:t>National Center for Complementary and Alternative Medicine (NCCAM)</a:t>
            </a:r>
          </a:p>
        </p:txBody>
      </p:sp>
    </p:spTree>
    <p:extLst>
      <p:ext uri="{BB962C8B-B14F-4D97-AF65-F5344CB8AC3E}">
        <p14:creationId xmlns:p14="http://schemas.microsoft.com/office/powerpoint/2010/main" val="19372050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G_0166.png" descr="IMG_0166.gif"/>
          <p:cNvPicPr/>
          <p:nvPr/>
        </p:nvPicPr>
        <p:blipFill>
          <a:blip r:embed="rId2">
            <a:extLst/>
          </a:blip>
          <a:stretch>
            <a:fillRect/>
          </a:stretch>
        </p:blipFill>
        <p:spPr>
          <a:xfrm>
            <a:off x="408366" y="280419"/>
            <a:ext cx="12188067" cy="9047845"/>
          </a:xfrm>
          <a:prstGeom prst="rect">
            <a:avLst/>
          </a:prstGeom>
          <a:ln w="88900">
            <a:miter lim="400000"/>
          </a:ln>
        </p:spPr>
      </p:pic>
      <p:sp>
        <p:nvSpPr>
          <p:cNvPr id="304" name="Shape 304"/>
          <p:cNvSpPr/>
          <p:nvPr/>
        </p:nvSpPr>
        <p:spPr>
          <a:xfrm>
            <a:off x="6268333" y="8640897"/>
            <a:ext cx="102656" cy="68736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914400">
              <a:defRPr sz="3800">
                <a:solidFill>
                  <a:srgbClr val="0080FF"/>
                </a:solidFill>
                <a:uFill>
                  <a:solidFill>
                    <a:srgbClr val="0080FF"/>
                  </a:solidFill>
                </a:uFill>
                <a:latin typeface="Palatino Linotype"/>
                <a:ea typeface="Palatino Linotype"/>
                <a:cs typeface="Palatino Linotype"/>
                <a:sym typeface="Palatino Linotype"/>
                <a:hlinkClick r:id="rId3"/>
              </a:defRPr>
            </a:lvl1pPr>
          </a:lstStyle>
          <a:p>
            <a:pPr lvl="0">
              <a:defRPr sz="1800">
                <a:solidFill>
                  <a:srgbClr val="000000"/>
                </a:solidFill>
                <a:uFillTx/>
              </a:defRPr>
            </a:pPr>
            <a:endParaRPr sz="3800" dirty="0">
              <a:solidFill>
                <a:srgbClr val="0080FF"/>
              </a:solidFill>
              <a:uFill>
                <a:solidFill>
                  <a:srgbClr val="0080FF"/>
                </a:solidFill>
              </a:uFill>
              <a:hlinkClick r:id="rId3"/>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59365" y="203200"/>
            <a:ext cx="12886069" cy="1123787"/>
          </a:xfrm>
          <a:prstGeom prst="rect">
            <a:avLst/>
          </a:prstGeom>
        </p:spPr>
        <p:txBody>
          <a:bodyPr/>
          <a:lstStyle>
            <a:lvl1pPr algn="l" defTabSz="397763">
              <a:defRPr sz="6264"/>
            </a:lvl1pPr>
          </a:lstStyle>
          <a:p>
            <a:pPr lvl="0">
              <a:defRPr sz="1800">
                <a:solidFill>
                  <a:srgbClr val="000000"/>
                </a:solidFill>
              </a:defRPr>
            </a:pPr>
            <a:r>
              <a:rPr sz="6264">
                <a:solidFill>
                  <a:srgbClr val="FFFFFF"/>
                </a:solidFill>
              </a:rPr>
              <a:t>Basic Concepts</a:t>
            </a:r>
          </a:p>
        </p:txBody>
      </p:sp>
      <p:pic>
        <p:nvPicPr>
          <p:cNvPr id="309" name="image.png" descr="image.png"/>
          <p:cNvPicPr/>
          <p:nvPr/>
        </p:nvPicPr>
        <p:blipFill>
          <a:blip r:embed="rId2" cstate="email">
            <a:extLst>
              <a:ext uri="{28A0092B-C50C-407E-A947-70E740481C1C}">
                <a14:useLocalDpi xmlns:a14="http://schemas.microsoft.com/office/drawing/2010/main"/>
              </a:ext>
            </a:extLst>
          </a:blip>
          <a:stretch>
            <a:fillRect/>
          </a:stretch>
        </p:blipFill>
        <p:spPr>
          <a:xfrm>
            <a:off x="-623147" y="1196622"/>
            <a:ext cx="13844694" cy="8340231"/>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112664" y="50918"/>
            <a:ext cx="10464800" cy="1367438"/>
          </a:xfrm>
          <a:prstGeom prst="rect">
            <a:avLst/>
          </a:prstGeom>
        </p:spPr>
        <p:txBody>
          <a:bodyPr/>
          <a:lstStyle>
            <a:lvl1pPr algn="l"/>
          </a:lstStyle>
          <a:p>
            <a:pPr lvl="0">
              <a:defRPr sz="1800">
                <a:solidFill>
                  <a:srgbClr val="000000"/>
                </a:solidFill>
              </a:defRPr>
            </a:pPr>
            <a:r>
              <a:rPr sz="7200">
                <a:solidFill>
                  <a:srgbClr val="FFFFFF"/>
                </a:solidFill>
              </a:rPr>
              <a:t>Acute Pain</a:t>
            </a:r>
          </a:p>
        </p:txBody>
      </p:sp>
      <p:sp>
        <p:nvSpPr>
          <p:cNvPr id="312" name="Shape 312"/>
          <p:cNvSpPr>
            <a:spLocks noGrp="1"/>
          </p:cNvSpPr>
          <p:nvPr>
            <p:ph type="body" idx="1"/>
          </p:nvPr>
        </p:nvSpPr>
        <p:spPr>
          <a:xfrm>
            <a:off x="120277" y="1750993"/>
            <a:ext cx="7753723" cy="7618811"/>
          </a:xfrm>
          <a:prstGeom prst="rect">
            <a:avLst/>
          </a:prstGeom>
        </p:spPr>
        <p:txBody>
          <a:bodyPr/>
          <a:lstStyle/>
          <a:p>
            <a:pPr marL="0" lvl="0" indent="0" defTabSz="914400">
              <a:spcBef>
                <a:spcPts val="600"/>
              </a:spcBef>
              <a:buSzTx/>
              <a:buFont typeface="Helvetica"/>
              <a:buNone/>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Normal predicted physiological </a:t>
            </a:r>
          </a:p>
          <a:p>
            <a:pPr marL="0" lvl="0" indent="0" defTabSz="914400">
              <a:spcBef>
                <a:spcPts val="600"/>
              </a:spcBef>
              <a:buSzTx/>
              <a:buFont typeface="Helvetica"/>
              <a:buNone/>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response to an adverse chemical, thermal, or mechanical stimulus and is associated with surgery, </a:t>
            </a:r>
          </a:p>
          <a:p>
            <a:pPr marL="0" lvl="0" indent="0" defTabSz="914400">
              <a:spcBef>
                <a:spcPts val="600"/>
              </a:spcBef>
              <a:buSzTx/>
              <a:buFont typeface="Helvetica"/>
              <a:buNone/>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trauma, and acute illness.</a:t>
            </a:r>
          </a:p>
          <a:p>
            <a:pPr marL="0" lvl="0" indent="0" defTabSz="914400">
              <a:spcBef>
                <a:spcPts val="600"/>
              </a:spcBef>
              <a:buSzTx/>
              <a:buFont typeface="Helvetica"/>
              <a:buNone/>
              <a:defRPr sz="1800">
                <a:solidFill>
                  <a:srgbClr val="000000"/>
                </a:solidFill>
              </a:defRPr>
            </a:pPr>
            <a:endParaRPr sz="3800" dirty="0">
              <a:solidFill>
                <a:srgbClr val="FFFFFF"/>
              </a:solidFill>
              <a:effectLst>
                <a:outerShdw blurRad="12700" dist="25400" dir="2700000" rotWithShape="0">
                  <a:srgbClr val="000000"/>
                </a:outerShdw>
              </a:effectLst>
              <a:latin typeface="Book Antiqua"/>
              <a:ea typeface="Book Antiqua"/>
              <a:cs typeface="Book Antiqua"/>
              <a:sym typeface="Book Antiqua"/>
            </a:endParaRPr>
          </a:p>
          <a:p>
            <a:pPr marL="0" lvl="0" indent="0" defTabSz="914400">
              <a:spcBef>
                <a:spcPts val="600"/>
              </a:spcBef>
              <a:buSzTx/>
              <a:buFont typeface="Helvetica"/>
              <a:buNone/>
              <a:defRPr sz="1800">
                <a:solidFill>
                  <a:srgbClr val="000000"/>
                </a:solidFill>
              </a:defRPr>
            </a:pPr>
            <a:r>
              <a:rPr sz="3800" dirty="0">
                <a:solidFill>
                  <a:srgbClr val="FFFFFF"/>
                </a:solidFill>
                <a:effectLst>
                  <a:outerShdw blurRad="12700" dist="25400" dir="2700000" rotWithShape="0">
                    <a:srgbClr val="000000"/>
                  </a:outerShdw>
                </a:effectLst>
                <a:latin typeface="Book Antiqua"/>
                <a:ea typeface="Book Antiqua"/>
                <a:cs typeface="Book Antiqua"/>
                <a:sym typeface="Book Antiqua"/>
              </a:rPr>
              <a:t>It is time limited and is generally responsive to opioid therapy among other therapies.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112664" y="50918"/>
            <a:ext cx="10464800" cy="1367438"/>
          </a:xfrm>
          <a:prstGeom prst="rect">
            <a:avLst/>
          </a:prstGeom>
        </p:spPr>
        <p:txBody>
          <a:bodyPr/>
          <a:lstStyle>
            <a:lvl1pPr algn="l"/>
          </a:lstStyle>
          <a:p>
            <a:pPr lvl="0">
              <a:defRPr sz="1800">
                <a:solidFill>
                  <a:srgbClr val="000000"/>
                </a:solidFill>
              </a:defRPr>
            </a:pPr>
            <a:r>
              <a:rPr sz="7200" dirty="0">
                <a:solidFill>
                  <a:srgbClr val="FFFFFF"/>
                </a:solidFill>
              </a:rPr>
              <a:t>Chronic Pain</a:t>
            </a:r>
          </a:p>
        </p:txBody>
      </p:sp>
      <p:sp>
        <p:nvSpPr>
          <p:cNvPr id="316" name="Shape 316"/>
          <p:cNvSpPr>
            <a:spLocks noGrp="1"/>
          </p:cNvSpPr>
          <p:nvPr>
            <p:ph type="body" idx="1"/>
          </p:nvPr>
        </p:nvSpPr>
        <p:spPr>
          <a:xfrm>
            <a:off x="254000" y="1750993"/>
            <a:ext cx="7029349" cy="7618811"/>
          </a:xfrm>
          <a:prstGeom prst="rect">
            <a:avLst/>
          </a:prstGeom>
        </p:spPr>
        <p:txBody>
          <a:bodyPr/>
          <a:lstStyle/>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A pain state which is persistent </a:t>
            </a:r>
          </a:p>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and in which the cause of the pain </a:t>
            </a:r>
          </a:p>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cannot be removed or otherwise </a:t>
            </a:r>
          </a:p>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treated.</a:t>
            </a:r>
          </a:p>
          <a:p>
            <a:pPr marL="0" lvl="0" indent="0" defTabSz="841247">
              <a:spcBef>
                <a:spcPts val="500"/>
              </a:spcBef>
              <a:buSzTx/>
              <a:buFont typeface="Helvetica"/>
              <a:buNone/>
              <a:defRPr sz="1800">
                <a:solidFill>
                  <a:srgbClr val="000000"/>
                </a:solidFill>
              </a:defRPr>
            </a:pPr>
            <a:endParaRPr sz="3496" dirty="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Chronic pain may be associated with a long-term incurable or intractable medical condition or disease.</a:t>
            </a:r>
            <a:endParaRPr sz="3496" dirty="0">
              <a:solidFill>
                <a:srgbClr val="FFFFFF"/>
              </a:solidFill>
              <a:effectLst>
                <a:outerShdw blurRad="11684" dist="23368" dir="2700000" rotWithShape="0">
                  <a:srgbClr val="000000"/>
                </a:outerShdw>
              </a:effectLst>
              <a:latin typeface="Palatino Linotype"/>
              <a:ea typeface="Palatino Linotype"/>
              <a:cs typeface="Palatino Linotype"/>
              <a:sym typeface="Palatino Linotype"/>
            </a:endParaRPr>
          </a:p>
          <a:p>
            <a:pPr marL="0" lvl="0" indent="0" defTabSz="841247">
              <a:spcBef>
                <a:spcPts val="500"/>
              </a:spcBef>
              <a:buSzTx/>
              <a:buFont typeface="Helvetica"/>
              <a:buNone/>
              <a:defRPr sz="1800">
                <a:solidFill>
                  <a:srgbClr val="000000"/>
                </a:solidFill>
              </a:defRPr>
            </a:pPr>
            <a:endParaRPr sz="3496" dirty="0">
              <a:solidFill>
                <a:srgbClr val="FFFFFF"/>
              </a:solidFill>
              <a:effectLst>
                <a:outerShdw blurRad="11684" dist="23368" dir="2700000" rotWithShape="0">
                  <a:srgbClr val="000000"/>
                </a:outerShdw>
              </a:effectLst>
              <a:latin typeface="Book Antiqua"/>
              <a:ea typeface="Book Antiqua"/>
              <a:cs typeface="Book Antiqua"/>
              <a:sym typeface="Book Antiqua"/>
            </a:endParaRPr>
          </a:p>
          <a:p>
            <a:pPr marL="0" lvl="0" indent="0" defTabSz="841247">
              <a:spcBef>
                <a:spcPts val="500"/>
              </a:spcBef>
              <a:buSzTx/>
              <a:buFont typeface="Helvetica"/>
              <a:buNone/>
              <a:defRPr sz="1800">
                <a:solidFill>
                  <a:srgbClr val="000000"/>
                </a:solidFill>
              </a:defRPr>
            </a:pPr>
            <a:r>
              <a:rPr sz="3496" dirty="0">
                <a:solidFill>
                  <a:srgbClr val="FFFFFF"/>
                </a:solidFill>
                <a:effectLst>
                  <a:outerShdw blurRad="11684" dist="23368" dir="2700000" rotWithShape="0">
                    <a:srgbClr val="000000"/>
                  </a:outerShdw>
                </a:effectLst>
                <a:latin typeface="Book Antiqua"/>
                <a:ea typeface="Book Antiqua"/>
                <a:cs typeface="Book Antiqua"/>
                <a:sym typeface="Book Antiqua"/>
              </a:rPr>
              <a:t>Impacts emotions, relationships, QOL.</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368</TotalTime>
  <Words>2830</Words>
  <Application>Microsoft Office PowerPoint</Application>
  <PresentationFormat>Custom</PresentationFormat>
  <Paragraphs>646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Chalkboard</vt:lpstr>
      <vt:lpstr>Demystifying Pain Management:  A Case-based Workshop</vt:lpstr>
      <vt:lpstr>Disclosures</vt:lpstr>
      <vt:lpstr>Learning Objectives</vt:lpstr>
      <vt:lpstr>What is Pain?</vt:lpstr>
      <vt:lpstr>Institute of Medicine Report</vt:lpstr>
      <vt:lpstr>PowerPoint Presentation</vt:lpstr>
      <vt:lpstr>Basic Concepts</vt:lpstr>
      <vt:lpstr>Acute Pain</vt:lpstr>
      <vt:lpstr>Chronic Pain</vt:lpstr>
      <vt:lpstr>Basic Concepts</vt:lpstr>
      <vt:lpstr>PowerPoint Presentation</vt:lpstr>
      <vt:lpstr>Goals of pain management</vt:lpstr>
      <vt:lpstr>Pain Assessment</vt:lpstr>
      <vt:lpstr>Pain Assessment </vt:lpstr>
      <vt:lpstr>What to assess?</vt:lpstr>
      <vt:lpstr>PowerPoint Presentation</vt:lpstr>
      <vt:lpstr>Challenges in Assessment &amp; Management</vt:lpstr>
      <vt:lpstr>Interdisciplinary Care in Pain Management</vt:lpstr>
      <vt:lpstr>PowerPoint Presentation</vt:lpstr>
      <vt:lpstr>Pharmacotherapy</vt:lpstr>
      <vt:lpstr>Opioid Analgesics</vt:lpstr>
      <vt:lpstr>Mechanism of Action</vt:lpstr>
      <vt:lpstr>Long-term side effects</vt:lpstr>
      <vt:lpstr>Constipation</vt:lpstr>
      <vt:lpstr>Sedation</vt:lpstr>
      <vt:lpstr>Clinical Pearls</vt:lpstr>
      <vt:lpstr>Clinical Pearls</vt:lpstr>
      <vt:lpstr>Antidepressants</vt:lpstr>
      <vt:lpstr>Antidepressants</vt:lpstr>
      <vt:lpstr>Antidepressants</vt:lpstr>
      <vt:lpstr>Antineuropathics</vt:lpstr>
      <vt:lpstr>Antineuropathics</vt:lpstr>
      <vt:lpstr>Antineuropathics </vt:lpstr>
      <vt:lpstr>Equal analgesic dosing</vt:lpstr>
      <vt:lpstr>Procedural Therapies</vt:lpstr>
      <vt:lpstr>Procedural Therapies</vt:lpstr>
      <vt:lpstr>Complimentary Therapies</vt:lpstr>
      <vt:lpstr>Case Studies</vt:lpstr>
      <vt:lpstr>Case Study: Acute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Chronic Pain</vt:lpstr>
      <vt:lpstr>Case Study: Chronic Pain</vt:lpstr>
      <vt:lpstr>Warning signs of developing addiction in pain patients </vt:lpstr>
      <vt:lpstr>How to protect you, your practice, you staff and your patients against opiate misuse</vt:lpstr>
      <vt:lpstr>Substance Use History &amp; Screening</vt:lpstr>
      <vt:lpstr>Case Study: Cancer Pain</vt:lpstr>
      <vt:lpstr>PowerPoint Presentation</vt:lpstr>
      <vt:lpstr>PowerPoint Presentation</vt:lpstr>
      <vt:lpstr>PowerPoint Presentation</vt:lpstr>
      <vt:lpstr>PowerPoint Presentation</vt:lpstr>
      <vt:lpstr>   Resources</vt:lpstr>
      <vt:lpstr>Resources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Pain Management: A Case-based Workshop</dc:title>
  <dc:creator>Mallick-Searle, Theresa</dc:creator>
  <cp:lastModifiedBy>Jeff Wagner</cp:lastModifiedBy>
  <cp:revision>47</cp:revision>
  <dcterms:modified xsi:type="dcterms:W3CDTF">2015-03-10T19:37:52Z</dcterms:modified>
</cp:coreProperties>
</file>